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89" r:id="rId23"/>
    <p:sldId id="290" r:id="rId24"/>
    <p:sldId id="279" r:id="rId25"/>
    <p:sldId id="280" r:id="rId26"/>
    <p:sldId id="281" r:id="rId27"/>
    <p:sldId id="283" r:id="rId28"/>
    <p:sldId id="282" r:id="rId29"/>
    <p:sldId id="284" r:id="rId30"/>
    <p:sldId id="286" r:id="rId31"/>
    <p:sldId id="285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938"/>
    <a:srgbClr val="648557"/>
    <a:srgbClr val="2C9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>
      <p:cViewPr varScale="1">
        <p:scale>
          <a:sx n="92" d="100"/>
          <a:sy n="92" d="100"/>
        </p:scale>
        <p:origin x="-19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416"/>
    </p:cViewPr>
  </p:sorterViewPr>
  <p:notesViewPr>
    <p:cSldViewPr snapToGrid="0" snapToObjects="1">
      <p:cViewPr varScale="1">
        <p:scale>
          <a:sx n="69" d="100"/>
          <a:sy n="69" d="100"/>
        </p:scale>
        <p:origin x="-30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005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005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005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180104-7601-EF41-B307-89947E838B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4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EC0041-9BA4-BE41-80C2-9FE444BC4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9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7F44E6-D28B-184D-AD74-6A6CE1FD7A25}" type="slidenum">
              <a:rPr lang="en-US"/>
              <a:pPr/>
              <a:t>1</a:t>
            </a:fld>
            <a:endParaRPr lang="en-US"/>
          </a:p>
        </p:txBody>
      </p:sp>
      <p:sp>
        <p:nvSpPr>
          <p:cNvPr id="983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9EBE8-0F10-1149-89C6-A7F6EF3E2098}" type="slidenum">
              <a:rPr lang="en-US"/>
              <a:pPr/>
              <a:t>10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1DA4A-8C6D-824A-8EBC-681A3FEE9191}" type="slidenum">
              <a:rPr lang="en-US"/>
              <a:pPr/>
              <a:t>11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4F5686-29C6-304C-B39D-8A364C2AA2C4}" type="slidenum">
              <a:rPr lang="en-US"/>
              <a:pPr/>
              <a:t>12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CD2874-AE6A-AA47-9D84-E4617E8A7F94}" type="slidenum">
              <a:rPr lang="en-US"/>
              <a:pPr/>
              <a:t>13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B7CAD-ECFA-4747-B709-130AD581F6F4}" type="slidenum">
              <a:rPr lang="en-US"/>
              <a:pPr/>
              <a:t>14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9C6459-6FEE-AD47-8EBB-6002928EA900}" type="slidenum">
              <a:rPr lang="en-US"/>
              <a:pPr/>
              <a:t>15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448814-A66F-4443-9B84-4BC9CD102DE1}" type="slidenum">
              <a:rPr lang="en-US"/>
              <a:pPr/>
              <a:t>16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55BF75-820B-354A-BC74-CE72CF6F7B7D}" type="slidenum">
              <a:rPr lang="en-US"/>
              <a:pPr/>
              <a:t>17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3A21A-A1E0-2546-B5FD-F0F1EADC38B9}" type="slidenum">
              <a:rPr lang="en-US"/>
              <a:pPr/>
              <a:t>18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81F764-70CE-274D-A373-28DA65960058}" type="slidenum">
              <a:rPr lang="en-US"/>
              <a:pPr/>
              <a:t>19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01B548-FF59-E243-B696-D307A1418221}" type="slidenum">
              <a:rPr lang="en-US"/>
              <a:pPr/>
              <a:t>2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87481-8347-E140-89B9-1A4423E3FF12}" type="slidenum">
              <a:rPr lang="en-US"/>
              <a:pPr/>
              <a:t>20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E9819-CECF-6A48-AE56-7B73C09CB90E}" type="slidenum">
              <a:rPr lang="en-US"/>
              <a:pPr/>
              <a:t>21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67A07-56A1-7547-BDB0-CC377ABBCDCE}" type="slidenum">
              <a:rPr lang="en-US"/>
              <a:pPr/>
              <a:t>24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80F233-A193-4D48-BEF2-ABB32D59061F}" type="slidenum">
              <a:rPr lang="en-US"/>
              <a:pPr/>
              <a:t>25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A19407-17C6-D844-A6E9-FA8CDD831980}" type="slidenum">
              <a:rPr lang="en-US"/>
              <a:pPr/>
              <a:t>26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56B92-59A6-BF45-9CA1-231E7581FD72}" type="slidenum">
              <a:rPr lang="en-US"/>
              <a:pPr/>
              <a:t>27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04BD9-CDD1-4448-8B53-B08C530FC13E}" type="slidenum">
              <a:rPr lang="en-US"/>
              <a:pPr/>
              <a:t>28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5935F-2ACE-3D48-9366-4A07ECC5ACE5}" type="slidenum">
              <a:rPr lang="en-US"/>
              <a:pPr/>
              <a:t>29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Systemic herbicides most effective on perennial plants when applied in late summer, fall when energy directed toward root system.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Granular applications for hard to reach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C0041-9BA4-BE41-80C2-9FE444BC46F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26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E7096-6C85-A240-B97F-96150DE76778}" type="slidenum">
              <a:rPr lang="en-US"/>
              <a:pPr/>
              <a:t>3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27566-6061-6542-A12F-F90A5EFD582E}" type="slidenum">
              <a:rPr lang="en-US"/>
              <a:pPr/>
              <a:t>4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75F18-B801-0C4F-A4BB-449D80A33268}" type="slidenum">
              <a:rPr lang="en-US"/>
              <a:pPr/>
              <a:t>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837D32-C249-9043-B127-0C5530C65695}" type="slidenum">
              <a:rPr lang="en-US"/>
              <a:pPr/>
              <a:t>6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696D8-468C-694C-9192-F69AF4796346}" type="slidenum">
              <a:rPr lang="en-US"/>
              <a:pPr/>
              <a:t>7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3C15B-2130-294E-9742-953A15E53CC7}" type="slidenum">
              <a:rPr lang="en-US"/>
              <a:pPr/>
              <a:t>8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1A420-5C66-0E47-989E-7785BCD889FE}" type="slidenum">
              <a:rPr lang="en-US"/>
              <a:pPr/>
              <a:t>9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4A99-C107-944C-BB05-59639634B6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1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C7AC6-392C-2D4F-90C9-728BBC402E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94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4169-F810-C540-B7CF-E351F4C4E0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9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CFD1E-4800-AA4C-A7EC-B87DC3E19C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BFCE1-7F5F-6B4A-902C-4E808EF1AA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0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AF3DC-BC4F-5545-A4CF-D558BB7398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677AC-56D1-E24D-8008-7471E28AF8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775A-3C96-E844-9D1B-44D51B68C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77D89-F9FC-7342-9BA7-B5C0EFC5CA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B77BD-E4A7-8E41-8178-D99F01360D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DA161-6ED0-DF4F-AAED-454041410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1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8557"/>
            </a:gs>
            <a:gs pos="100000">
              <a:srgbClr val="3B99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566997-845E-7A4E-8F5F-31EB3FF6A3A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 Methods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29000"/>
            <a:ext cx="7924800" cy="1676400"/>
          </a:xfrm>
        </p:spPr>
        <p:txBody>
          <a:bodyPr/>
          <a:lstStyle/>
          <a:p>
            <a:r>
              <a:rPr lang="en-US" sz="2400" dirty="0" smtClean="0"/>
              <a:t>Use and Characteristics of Herbicides for Non-crop Weed Control </a:t>
            </a:r>
            <a:r>
              <a:rPr lang="en-US" sz="2400" dirty="0"/>
              <a:t>p</a:t>
            </a:r>
            <a:r>
              <a:rPr lang="en-US" sz="2400" dirty="0" smtClean="0"/>
              <a:t>p</a:t>
            </a:r>
            <a:r>
              <a:rPr lang="en-US" sz="2400" dirty="0"/>
              <a:t>. </a:t>
            </a:r>
            <a:r>
              <a:rPr lang="en-US" sz="2400" dirty="0" smtClean="0"/>
              <a:t>20-27</a:t>
            </a:r>
            <a:endParaRPr lang="en-US" sz="2400" dirty="0"/>
          </a:p>
          <a:p>
            <a:r>
              <a:rPr lang="en-US" sz="2400" dirty="0"/>
              <a:t>Herbicides and Forest Vegetation </a:t>
            </a:r>
            <a:r>
              <a:rPr lang="en-US" sz="2400" dirty="0" err="1"/>
              <a:t>Mgmt</a:t>
            </a:r>
            <a:r>
              <a:rPr lang="en-US" sz="2400" dirty="0"/>
              <a:t> pp. 6-10, 15-</a:t>
            </a:r>
            <a:r>
              <a:rPr lang="en-US" sz="2400" dirty="0" smtClean="0"/>
              <a:t>17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Killing the Cambium</a:t>
            </a: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Killing the cambium prevents new stem growth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Even if the roots are still alive, if there are no stems (and leaves) the roots will starve and die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Most Effective</a:t>
            </a: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Leave as little stump as possible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Treat stump immediately after cutting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Treat all the way to soil line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Why Use Triclopyr?</a:t>
            </a: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Triclopyr is available in oil-soluble formulations:</a:t>
            </a:r>
          </a:p>
          <a:p>
            <a:pPr lvl="1">
              <a:lnSpc>
                <a:spcPct val="90000"/>
              </a:lnSpc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Garlon 4 - concentrate</a:t>
            </a:r>
          </a:p>
          <a:p>
            <a:pPr lvl="1">
              <a:lnSpc>
                <a:spcPct val="90000"/>
              </a:lnSpc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Pathfinder II - RTU</a:t>
            </a:r>
          </a:p>
          <a:p>
            <a:pPr>
              <a:lnSpc>
                <a:spcPct val="90000"/>
              </a:lnSpc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Triclopyr works pretty well against almost all tree species</a:t>
            </a:r>
          </a:p>
          <a:p>
            <a:pPr>
              <a:lnSpc>
                <a:spcPct val="90000"/>
              </a:lnSpc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Triclopyr is not soil active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Why Oil Soluble?</a:t>
            </a: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Bark is better penetrated with an oil-based mixture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An oil soluble mixture gives you some application flexibility you don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t have with water-based mixes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Equipment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Trigger spray bottle (preferred for CST)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Squirt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bottle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Pump bottle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Backpack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sprayer (basal mainly)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981200"/>
            <a:ext cx="2979738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757863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 Techniques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Cut-surface Treatments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Bark Treatments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Foliage Treatments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Soil Treatments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1752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6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Bark Treatment</a:t>
            </a:r>
            <a:br>
              <a:rPr lang="en-US" sz="6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6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(aka basal bark)</a:t>
            </a: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3657600" cy="4267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 Technique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Equipment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Herbicides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Timing</a:t>
            </a:r>
            <a:endParaRPr lang="en-US" sz="44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67100"/>
            <a:ext cx="42576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2954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5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 Bark Treatment</a:t>
            </a: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3733800" cy="4267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 Technique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Equipment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Herbicides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Timing</a:t>
            </a:r>
            <a:endParaRPr lang="en-US" sz="4400">
              <a:solidFill>
                <a:srgbClr val="000099"/>
              </a:solidFill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6100"/>
            <a:ext cx="444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Adjustable </a:t>
            </a:r>
            <a:r>
              <a:rPr lang="en-US" dirty="0" err="1" smtClean="0"/>
              <a:t>conejet</a:t>
            </a:r>
            <a:r>
              <a:rPr lang="en-US" dirty="0" smtClean="0"/>
              <a:t> nozzle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ist pattern</a:t>
            </a:r>
            <a:endParaRPr lang="en-US" dirty="0"/>
          </a:p>
        </p:txBody>
      </p:sp>
      <p:pic>
        <p:nvPicPr>
          <p:cNvPr id="7" name="Content Placeholder 6" descr="AdjConeJe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solidFill>
            <a:srgbClr val="FFFFFF"/>
          </a:solidFill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tream pattern</a:t>
            </a:r>
            <a:endParaRPr lang="en-US" dirty="0"/>
          </a:p>
        </p:txBody>
      </p:sp>
      <p:pic>
        <p:nvPicPr>
          <p:cNvPr id="8" name="Content Placeholder 7" descr="AdjConeJet2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07940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9812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Screen or Strainer</a:t>
            </a:r>
            <a:br>
              <a:rPr lang="en-US" dirty="0" smtClean="0"/>
            </a:br>
            <a:r>
              <a:rPr lang="en-US" sz="3200" dirty="0" smtClean="0">
                <a:solidFill>
                  <a:srgbClr val="FFFFFF"/>
                </a:solidFill>
              </a:rPr>
              <a:t>prevent clogging of nozzles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check valves prevent dripping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DSC000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>
          <a:xfrm>
            <a:off x="685800" y="2438400"/>
            <a:ext cx="7772400" cy="4114800"/>
          </a:xfr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068360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2954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5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 Bark Treatment</a:t>
            </a: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6096000" cy="41148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 Technique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Equipment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Herbicides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Timing</a:t>
            </a:r>
            <a:endParaRPr lang="en-US" sz="3600" b="1">
              <a:solidFill>
                <a:srgbClr val="64855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Basal Bark Herbicides</a:t>
            </a: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Garlon, Pathfinder II - triclopyr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Stalker - imazapyr</a:t>
            </a:r>
          </a:p>
          <a:p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 are Translocated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2954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5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Basal Bark Treatment</a:t>
            </a: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4572000" cy="41910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 Technique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Equipment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solidFill>
                  <a:srgbClr val="64855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Herbicides</a:t>
            </a:r>
          </a:p>
          <a:p>
            <a:pPr>
              <a:buSzPct val="50000"/>
              <a:buFont typeface="Monotype Sorts" charset="0"/>
              <a:buChar char="l"/>
            </a:pP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Timing</a:t>
            </a:r>
            <a:endParaRPr lang="en-US" sz="4400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Basal Bark Timing</a:t>
            </a: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438400"/>
            <a:ext cx="7772400" cy="2438400"/>
          </a:xfrm>
        </p:spPr>
        <p:txBody>
          <a:bodyPr/>
          <a:lstStyle/>
          <a:p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Anytime of the year</a:t>
            </a:r>
          </a:p>
          <a:p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 to be used when temperatures above 90.  Possibility of volatilization.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How Basal Bark Works</a:t>
            </a: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Eventually kill stem tissue at application site</a:t>
            </a:r>
          </a:p>
          <a:p>
            <a:pPr>
              <a:spcAft>
                <a:spcPts val="2400"/>
              </a:spcAf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Prevent adventitious shoots - new 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Foliage Treatments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(High Volume)</a:t>
            </a:r>
            <a:endParaRPr lang="en-US"/>
          </a:p>
        </p:txBody>
      </p:sp>
      <p:pic>
        <p:nvPicPr>
          <p:cNvPr id="972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3378200"/>
            <a:ext cx="5219700" cy="3479800"/>
          </a:xfrm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35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886200" y="1600200"/>
            <a:ext cx="51006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High volume 100-500 gal/ac</a:t>
            </a:r>
          </a:p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High Pressure</a:t>
            </a:r>
          </a:p>
          <a:p>
            <a:pPr lvl="1"/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(can create fine mist)</a:t>
            </a:r>
          </a:p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Careful of Drift!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Cut-surface Treatments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7772400" cy="41148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Frill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Girdle (spaced cuts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Hack and Squirt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Stem Injection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Hypo-hatchet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E-Z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Ject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Cut Stump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Foliage Treatments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(High Volume)</a:t>
            </a:r>
            <a:endParaRPr lang="en-US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96240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384492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1295400" y="2133600"/>
            <a:ext cx="5867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Used for high density vegetation</a:t>
            </a:r>
          </a:p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May cause 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‘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brown-out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Sometimes we have to bite the bullet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Foliage Treatments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(Low Volume)</a:t>
            </a:r>
            <a:endParaRPr lang="en-US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73380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3733800" cy="28003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304800" y="4724400"/>
            <a:ext cx="480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Times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Low density vegetation</a:t>
            </a:r>
          </a:p>
          <a:p>
            <a:pPr>
              <a:buFont typeface="Times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Selective placement</a:t>
            </a:r>
          </a:p>
          <a:p>
            <a:pPr>
              <a:buFont typeface="Times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Low gal/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acre (5-20 GPA)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Higher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concentration (5 – 10%)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Low pressure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Foliage Treatments</a:t>
            </a:r>
            <a:b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(Low Volume)</a:t>
            </a:r>
            <a:endParaRPr lang="en-US"/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5943600" y="2819400"/>
            <a:ext cx="29876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Aerial applications</a:t>
            </a:r>
          </a:p>
          <a:p>
            <a:pPr>
              <a:buFontTx/>
              <a:buChar char="•"/>
            </a:pPr>
            <a:r>
              <a:rPr lang="en-US"/>
              <a:t>Low volume</a:t>
            </a:r>
          </a:p>
          <a:p>
            <a:pPr>
              <a:buFontTx/>
              <a:buChar char="•"/>
            </a:pPr>
            <a:r>
              <a:rPr lang="en-US"/>
              <a:t>Not as selective by</a:t>
            </a:r>
          </a:p>
          <a:p>
            <a:r>
              <a:rPr lang="en-US"/>
              <a:t>   placement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1905000" y="5715000"/>
            <a:ext cx="3398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http://www.scottshelicopter.com</a:t>
            </a:r>
          </a:p>
        </p:txBody>
      </p:sp>
      <p:pic>
        <p:nvPicPr>
          <p:cNvPr id="128007" name="Picture 7" descr="95W_taking_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Soil Treatments</a:t>
            </a:r>
            <a:endParaRPr lang="en-US"/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457200" y="1676400"/>
            <a:ext cx="35210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Root Uptake</a:t>
            </a:r>
          </a:p>
          <a:p>
            <a:pPr>
              <a:buFont typeface="Times" charset="0"/>
              <a:buChar char="•"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Use caution near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  desirable vegetation</a:t>
            </a: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6172200" y="4419600"/>
            <a:ext cx="197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Dry materials</a:t>
            </a: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593725" y="6288088"/>
            <a:ext cx="306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Low volume spot gun</a:t>
            </a:r>
          </a:p>
        </p:txBody>
      </p:sp>
      <p:pic>
        <p:nvPicPr>
          <p:cNvPr id="129033" name="Picture 9" descr="brushSp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1673225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4" name="Picture 10" descr="2307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733800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1981200" y="5867400"/>
            <a:ext cx="2116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http://dnr.state.il.us</a:t>
            </a:r>
            <a:endParaRPr lang="en-US"/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6324600" y="3886200"/>
            <a:ext cx="219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www.chem-trol.com</a:t>
            </a:r>
            <a:endParaRPr lang="en-US">
              <a:solidFill>
                <a:srgbClr val="1B7D0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Cut-surface Treatments</a:t>
            </a:r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33400" y="2590800"/>
            <a:ext cx="5105400" cy="33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Frill girdle (continuous vs. spaced, 		       likely most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resprouting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Stem injection</a:t>
            </a:r>
          </a:p>
          <a:p>
            <a:pPr lvl="1">
              <a:lnSpc>
                <a:spcPct val="150000"/>
              </a:lnSpc>
              <a:buFont typeface="Times" charset="0"/>
              <a:buChar char="•"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Injector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delivers 1 mL/cut, space 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cuts 2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in.</a:t>
            </a:r>
          </a:p>
          <a:p>
            <a:pPr lvl="1">
              <a:lnSpc>
                <a:spcPct val="150000"/>
              </a:lnSpc>
              <a:buFont typeface="Times" charset="0"/>
              <a:buChar char="•"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Hypo-Hatchet delivers 1 mL/cut, </a:t>
            </a: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space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cuts 1 in. for larger trees</a:t>
            </a:r>
          </a:p>
          <a:p>
            <a:pPr>
              <a:lnSpc>
                <a:spcPct val="150000"/>
              </a:lnSpc>
              <a:buFont typeface="Times" charset="0"/>
              <a:buChar char="•"/>
            </a:pPr>
            <a:r>
              <a:rPr lang="en-US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Cut stump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(often used)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781800" y="6096000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</a:rPr>
              <a:t>www.bugwood.org</a:t>
            </a:r>
            <a:endParaRPr lang="en-US" sz="1200"/>
          </a:p>
        </p:txBody>
      </p:sp>
      <p:pic>
        <p:nvPicPr>
          <p:cNvPr id="7175" name="Picture 7" descr="in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2146300" cy="42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990600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Stump Treatment</a:t>
            </a: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524000"/>
            <a:ext cx="8704262" cy="50292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Highly selective</a:t>
            </a:r>
          </a:p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Operational timing flexibility</a:t>
            </a:r>
          </a:p>
          <a:p>
            <a:pPr lvl="1">
              <a:lnSpc>
                <a:spcPts val="3000"/>
              </a:lnSpc>
              <a:spcAft>
                <a:spcPts val="3600"/>
              </a:spcAft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Apply anytime except standing water, snow cover</a:t>
            </a:r>
          </a:p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Labor intensive compared to foliar</a:t>
            </a:r>
          </a:p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 to moderate stem densities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How to Treat a Stump</a:t>
            </a: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6200" cy="32766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Cut down tree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Spray stump with blue stuff in squirt bottle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Why Treat Stumps?</a:t>
            </a: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Most woody species have dormant buds in their stems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When the stem is cut, these dormant buds begin to grow, forming resprouts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Why Treat Stumps?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Resprouts grow very quickly because of the stored energy in the stump and roots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Within a few seasons, the clearance gained from the cutting is lost.</a:t>
            </a:r>
          </a:p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A lot of money is spent for little effect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5715000" y="1828800"/>
            <a:ext cx="3200400" cy="32766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600200"/>
            <a:ext cx="36449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Woody Stem Anatomy</a:t>
            </a:r>
            <a:endParaRPr lang="en-US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52400" y="2057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Bark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52400" y="30480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Phloem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152400" y="35052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Cambium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152400" y="39624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Current Xylem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5715000" y="1828800"/>
            <a:ext cx="228600" cy="68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2667000" y="1905000"/>
            <a:ext cx="1676400" cy="1143000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2667000" y="3048000"/>
            <a:ext cx="1676400" cy="609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2667000" y="3657600"/>
            <a:ext cx="1676400" cy="2286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2667000" y="3886200"/>
            <a:ext cx="1676400" cy="6096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2667000" y="4495800"/>
            <a:ext cx="1676400" cy="6096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152400" y="45720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Last Year</a:t>
            </a:r>
            <a:r>
              <a:rPr lang="ja-JP" alt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 Xylem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2362200" y="1752600"/>
            <a:ext cx="1981200" cy="3352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Line 17"/>
          <p:cNvSpPr>
            <a:spLocks noChangeShapeType="1"/>
          </p:cNvSpPr>
          <p:nvPr/>
        </p:nvSpPr>
        <p:spPr bwMode="auto">
          <a:xfrm>
            <a:off x="4343400" y="1752600"/>
            <a:ext cx="1371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Line 18"/>
          <p:cNvSpPr>
            <a:spLocks noChangeShapeType="1"/>
          </p:cNvSpPr>
          <p:nvPr/>
        </p:nvSpPr>
        <p:spPr bwMode="auto">
          <a:xfrm flipV="1">
            <a:off x="4343400" y="2514600"/>
            <a:ext cx="1371600" cy="259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601</Words>
  <Application>Microsoft Macintosh PowerPoint</Application>
  <PresentationFormat>On-screen Show (4:3)</PresentationFormat>
  <Paragraphs>161</Paragraphs>
  <Slides>33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Blank Presentation</vt:lpstr>
      <vt:lpstr>Application Methods</vt:lpstr>
      <vt:lpstr>Application Techniques</vt:lpstr>
      <vt:lpstr>Cut-surface Treatments</vt:lpstr>
      <vt:lpstr>Cut-surface Treatments</vt:lpstr>
      <vt:lpstr>Stump Treatment</vt:lpstr>
      <vt:lpstr>How to Treat a Stump</vt:lpstr>
      <vt:lpstr>Why Treat Stumps?</vt:lpstr>
      <vt:lpstr>Why Treat Stumps?</vt:lpstr>
      <vt:lpstr>Woody Stem Anatomy</vt:lpstr>
      <vt:lpstr>Killing the Cambium</vt:lpstr>
      <vt:lpstr>Most Effective</vt:lpstr>
      <vt:lpstr>PowerPoint Presentation</vt:lpstr>
      <vt:lpstr>Why Use Triclopyr?</vt:lpstr>
      <vt:lpstr>Why Oil Soluble?</vt:lpstr>
      <vt:lpstr>Equipment</vt:lpstr>
      <vt:lpstr>PowerPoint Presentation</vt:lpstr>
      <vt:lpstr>PowerPoint Presentation</vt:lpstr>
      <vt:lpstr>PowerPoint Presentation</vt:lpstr>
      <vt:lpstr>PowerPoint Presentation</vt:lpstr>
      <vt:lpstr>Bark Treatment (aka basal bark)</vt:lpstr>
      <vt:lpstr>Basal Bark Treatment</vt:lpstr>
      <vt:lpstr>Adjustable conejet nozzle</vt:lpstr>
      <vt:lpstr>Screen or Strainer prevent clogging of nozzles check valves prevent dripping</vt:lpstr>
      <vt:lpstr>Basal Bark Treatment</vt:lpstr>
      <vt:lpstr>Basal Bark Herbicides</vt:lpstr>
      <vt:lpstr>Basal Bark Treatment</vt:lpstr>
      <vt:lpstr>Basal Bark Timing</vt:lpstr>
      <vt:lpstr>How Basal Bark Works</vt:lpstr>
      <vt:lpstr>Foliage Treatments (High Volume)</vt:lpstr>
      <vt:lpstr>Foliage Treatments (High Volume)</vt:lpstr>
      <vt:lpstr>Foliage Treatments (Low Volume)</vt:lpstr>
      <vt:lpstr>Foliage Treatments (Low Volume)</vt:lpstr>
      <vt:lpstr>Soil Treatments</vt:lpstr>
    </vt:vector>
  </TitlesOfParts>
  <Company>Road Side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Methods</dc:title>
  <dc:creator>Road Side</dc:creator>
  <cp:lastModifiedBy>Jon Johnson</cp:lastModifiedBy>
  <cp:revision>25</cp:revision>
  <cp:lastPrinted>2008-12-03T14:52:54Z</cp:lastPrinted>
  <dcterms:created xsi:type="dcterms:W3CDTF">2005-03-28T16:30:26Z</dcterms:created>
  <dcterms:modified xsi:type="dcterms:W3CDTF">2014-03-03T16:38:50Z</dcterms:modified>
</cp:coreProperties>
</file>