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notesSlides/notesSlide11.xml" ContentType="application/vnd.openxmlformats-officedocument.presentationml.notesSlide+xml"/>
  <Override PartName="/ppt/embeddings/oleObject2.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59"/>
  </p:notesMasterIdLst>
  <p:sldIdLst>
    <p:sldId id="256" r:id="rId2"/>
    <p:sldId id="257" r:id="rId3"/>
    <p:sldId id="279" r:id="rId4"/>
    <p:sldId id="286" r:id="rId5"/>
    <p:sldId id="280" r:id="rId6"/>
    <p:sldId id="287" r:id="rId7"/>
    <p:sldId id="294" r:id="rId8"/>
    <p:sldId id="290" r:id="rId9"/>
    <p:sldId id="291" r:id="rId10"/>
    <p:sldId id="293" r:id="rId11"/>
    <p:sldId id="292" r:id="rId12"/>
    <p:sldId id="281" r:id="rId13"/>
    <p:sldId id="295" r:id="rId14"/>
    <p:sldId id="258" r:id="rId15"/>
    <p:sldId id="259" r:id="rId16"/>
    <p:sldId id="282" r:id="rId17"/>
    <p:sldId id="288" r:id="rId18"/>
    <p:sldId id="296" r:id="rId19"/>
    <p:sldId id="297" r:id="rId20"/>
    <p:sldId id="298" r:id="rId21"/>
    <p:sldId id="299" r:id="rId22"/>
    <p:sldId id="301" r:id="rId23"/>
    <p:sldId id="283" r:id="rId24"/>
    <p:sldId id="284" r:id="rId25"/>
    <p:sldId id="307" r:id="rId26"/>
    <p:sldId id="306" r:id="rId27"/>
    <p:sldId id="305" r:id="rId28"/>
    <p:sldId id="304" r:id="rId29"/>
    <p:sldId id="308" r:id="rId30"/>
    <p:sldId id="309" r:id="rId31"/>
    <p:sldId id="285" r:id="rId32"/>
    <p:sldId id="260" r:id="rId33"/>
    <p:sldId id="261" r:id="rId34"/>
    <p:sldId id="262" r:id="rId35"/>
    <p:sldId id="263" r:id="rId36"/>
    <p:sldId id="264" r:id="rId37"/>
    <p:sldId id="265" r:id="rId38"/>
    <p:sldId id="266" r:id="rId39"/>
    <p:sldId id="267" r:id="rId40"/>
    <p:sldId id="269" r:id="rId41"/>
    <p:sldId id="270" r:id="rId42"/>
    <p:sldId id="271" r:id="rId43"/>
    <p:sldId id="272" r:id="rId44"/>
    <p:sldId id="273" r:id="rId45"/>
    <p:sldId id="303" r:id="rId46"/>
    <p:sldId id="274" r:id="rId47"/>
    <p:sldId id="275" r:id="rId48"/>
    <p:sldId id="276" r:id="rId49"/>
    <p:sldId id="277" r:id="rId50"/>
    <p:sldId id="278" r:id="rId51"/>
    <p:sldId id="310" r:id="rId52"/>
    <p:sldId id="311" r:id="rId53"/>
    <p:sldId id="316" r:id="rId54"/>
    <p:sldId id="312" r:id="rId55"/>
    <p:sldId id="313" r:id="rId56"/>
    <p:sldId id="314" r:id="rId57"/>
    <p:sldId id="315"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44" d="100"/>
          <a:sy n="44" d="100"/>
        </p:scale>
        <p:origin x="-2552"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7964ED-08C6-BD48-8B09-C1BD8533CF34}" type="datetimeFigureOut">
              <a:rPr lang="en-US" smtClean="0"/>
              <a:t>3/3/14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E4801F-95AB-A249-B00C-C2219DE9DA31}" type="slidenum">
              <a:rPr lang="en-US" smtClean="0"/>
              <a:t>‹#›</a:t>
            </a:fld>
            <a:endParaRPr lang="en-US"/>
          </a:p>
        </p:txBody>
      </p:sp>
    </p:spTree>
    <p:extLst>
      <p:ext uri="{BB962C8B-B14F-4D97-AF65-F5344CB8AC3E}">
        <p14:creationId xmlns:p14="http://schemas.microsoft.com/office/powerpoint/2010/main" val="16718309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5E0B6F-E9C2-8040-9C2B-C8073BABC9CF}" type="slidenum">
              <a:rPr lang="en-US"/>
              <a:pPr/>
              <a:t>4</a:t>
            </a:fld>
            <a:endParaRPr lang="en-US"/>
          </a:p>
        </p:txBody>
      </p:sp>
      <p:sp>
        <p:nvSpPr>
          <p:cNvPr id="250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0883" name="Rectangle 3"/>
          <p:cNvSpPr>
            <a:spLocks noGrp="1" noChangeArrowheads="1"/>
          </p:cNvSpPr>
          <p:nvPr>
            <p:ph type="body" idx="1"/>
          </p:nvPr>
        </p:nvSpPr>
        <p:spPr/>
        <p:txBody>
          <a:bodyPr/>
          <a:lstStyle/>
          <a:p>
            <a:r>
              <a:rPr lang="en-US"/>
              <a:t>Sometimes the amount of information on the label can be over whelming, </a:t>
            </a:r>
          </a:p>
          <a:p>
            <a:r>
              <a:rPr lang="en-US"/>
              <a:t>Lets do a quick review</a:t>
            </a:r>
          </a:p>
          <a:p>
            <a:r>
              <a:rPr lang="en-US"/>
              <a:t>The trade name is an unique name used to advertise the product. (Also known as brand or product name.)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B304EC-44A8-F34B-8B97-8006B9D2B4CD}" type="slidenum">
              <a:rPr lang="en-US"/>
              <a:pPr/>
              <a:t>18</a:t>
            </a:fld>
            <a:endParaRPr lang="en-US"/>
          </a:p>
        </p:txBody>
      </p:sp>
      <p:sp>
        <p:nvSpPr>
          <p:cNvPr id="207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1253F1-6FF1-5249-92EC-0AF99020B303}" type="slidenum">
              <a:rPr lang="en-US"/>
              <a:pPr/>
              <a:t>19</a:t>
            </a:fld>
            <a:endParaRPr lang="en-US"/>
          </a:p>
        </p:txBody>
      </p:sp>
      <p:sp>
        <p:nvSpPr>
          <p:cNvPr id="208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FC9EDC-2779-2643-8C6A-503CDBC07658}" type="slidenum">
              <a:rPr lang="en-US"/>
              <a:pPr/>
              <a:t>20</a:t>
            </a:fld>
            <a:endParaRPr lang="en-US"/>
          </a:p>
        </p:txBody>
      </p:sp>
      <p:sp>
        <p:nvSpPr>
          <p:cNvPr id="209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95932-560D-FC4C-88D3-9CC74AB88FA9}" type="slidenum">
              <a:rPr lang="en-US"/>
              <a:pPr/>
              <a:t>21</a:t>
            </a:fld>
            <a:endParaRPr lang="en-US"/>
          </a:p>
        </p:txBody>
      </p:sp>
      <p:sp>
        <p:nvSpPr>
          <p:cNvPr id="129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027" name="Rectangle 3"/>
          <p:cNvSpPr>
            <a:spLocks noGrp="1" noChangeArrowheads="1"/>
          </p:cNvSpPr>
          <p:nvPr>
            <p:ph type="body" idx="1"/>
          </p:nvPr>
        </p:nvSpPr>
        <p:spPr/>
        <p:txBody>
          <a:bodyPr/>
          <a:lstStyle/>
          <a:p>
            <a:r>
              <a:rPr lang="en-US"/>
              <a:t>Warning as a signal word means that the product is </a:t>
            </a:r>
            <a:r>
              <a:rPr lang="en-US" b="1"/>
              <a:t>Moderately Toxic</a:t>
            </a:r>
            <a:r>
              <a:rPr lang="en-US"/>
              <a:t> either orally, dermally, or through inhalation;  and may causes moderate eye or skin irritation.  </a:t>
            </a:r>
          </a:p>
          <a:p>
            <a:endParaRPr lang="en-US"/>
          </a:p>
          <a:p>
            <a:r>
              <a:rPr lang="en-US"/>
              <a:t>Aviso, the Spanish word for warning, must also appear on the label.</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9B820F-D893-104F-AF2F-DC5CDFD279E4}" type="slidenum">
              <a:rPr lang="en-US"/>
              <a:pPr/>
              <a:t>22</a:t>
            </a:fld>
            <a:endParaRPr lang="en-US"/>
          </a:p>
        </p:txBody>
      </p:sp>
      <p:sp>
        <p:nvSpPr>
          <p:cNvPr id="131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1075" name="Rectangle 3"/>
          <p:cNvSpPr>
            <a:spLocks noGrp="1" noChangeArrowheads="1"/>
          </p:cNvSpPr>
          <p:nvPr>
            <p:ph type="body" idx="1"/>
          </p:nvPr>
        </p:nvSpPr>
        <p:spPr/>
        <p:txBody>
          <a:bodyPr/>
          <a:lstStyle/>
          <a:p>
            <a:r>
              <a:rPr lang="en-US"/>
              <a:t>A caution signal word tells the applicator that the product is </a:t>
            </a:r>
            <a:r>
              <a:rPr lang="en-US" b="1"/>
              <a:t>Slightly Toxic</a:t>
            </a:r>
            <a:r>
              <a:rPr lang="en-US"/>
              <a:t> either orally, dermally, or through inhalation; or may causes slight eye or skin irritation.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1C135C-D064-0E42-93BF-07D62E6CBC2D}" type="slidenum">
              <a:rPr lang="en-US"/>
              <a:pPr/>
              <a:t>25</a:t>
            </a:fld>
            <a:endParaRPr lang="en-US"/>
          </a:p>
        </p:txBody>
      </p:sp>
      <p:sp>
        <p:nvSpPr>
          <p:cNvPr id="113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667" name="Rectangle 3"/>
          <p:cNvSpPr>
            <a:spLocks noGrp="1" noChangeArrowheads="1"/>
          </p:cNvSpPr>
          <p:nvPr>
            <p:ph type="body" idx="1"/>
          </p:nvPr>
        </p:nvSpPr>
        <p:spPr/>
        <p:txBody>
          <a:bodyPr/>
          <a:lstStyle/>
          <a:p>
            <a:pPr>
              <a:buFontTx/>
              <a:buChar char="•"/>
            </a:pPr>
            <a:r>
              <a:rPr lang="en-US"/>
              <a:t>Pesticides need to be biologically active, or toxic, to be effective against the pests they are intended to control </a:t>
            </a:r>
          </a:p>
          <a:p>
            <a:pPr>
              <a:buFontTx/>
              <a:buChar char="•"/>
            </a:pPr>
            <a:r>
              <a:rPr lang="en-US"/>
              <a:t>Toxicity is a pesticides ability to cause injury or illness</a:t>
            </a:r>
          </a:p>
          <a:p>
            <a:pPr>
              <a:buFontTx/>
              <a:buChar char="•"/>
            </a:pPr>
            <a:r>
              <a:rPr lang="en-US"/>
              <a:t>Risk of exposure to harmful amounts</a:t>
            </a:r>
          </a:p>
          <a:p>
            <a:pPr>
              <a:buFontTx/>
              <a:buChar char="•"/>
            </a:pPr>
            <a:endParaRPr lang="en-US"/>
          </a:p>
          <a:p>
            <a:pPr>
              <a:buFontTx/>
              <a:buChar char="•"/>
            </a:pPr>
            <a:r>
              <a:rPr lang="en-US"/>
              <a:t>Exposure is based upon oral, dermal, or inhalation routes - Four ways that pesticides can enter the body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4E3344-6DAE-4047-A817-E405222A09AF}" type="slidenum">
              <a:rPr lang="en-US"/>
              <a:pPr/>
              <a:t>26</a:t>
            </a:fld>
            <a:endParaRPr lang="en-US"/>
          </a:p>
        </p:txBody>
      </p:sp>
      <p:sp>
        <p:nvSpPr>
          <p:cNvPr id="116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6739" name="Rectangle 3"/>
          <p:cNvSpPr>
            <a:spLocks noGrp="1" noChangeArrowheads="1"/>
          </p:cNvSpPr>
          <p:nvPr>
            <p:ph type="body" idx="1"/>
          </p:nvPr>
        </p:nvSpPr>
        <p:spPr/>
        <p:txBody>
          <a:bodyPr/>
          <a:lstStyle/>
          <a:p>
            <a:pPr>
              <a:buFontTx/>
              <a:buChar char="•"/>
            </a:pPr>
            <a:r>
              <a:rPr lang="en-US"/>
              <a:t>LD 50 is the amount or concentration required to kill 50% of the test population of animals under a standard set of conditions.</a:t>
            </a:r>
          </a:p>
          <a:p>
            <a:pPr>
              <a:buFontTx/>
              <a:buChar char="•"/>
            </a:pPr>
            <a:r>
              <a:rPr lang="en-US"/>
              <a:t>The lower the LD50 value: the greater the acute toxicity - the less of the herbicide it will take to kill 50% of the population and therefore, </a:t>
            </a:r>
          </a:p>
          <a:p>
            <a:pPr>
              <a:buFontTx/>
              <a:buChar char="-"/>
            </a:pPr>
            <a:r>
              <a:rPr lang="en-US"/>
              <a:t>LC 50 values are recorded as milligrams of pesticide per volume of air or water in parts per million (ppm)</a:t>
            </a:r>
          </a:p>
          <a:p>
            <a:pPr>
              <a:buFontTx/>
              <a:buChar char="-"/>
            </a:pPr>
            <a:r>
              <a:rPr lang="en-US"/>
              <a:t>Acute toxicities are the basis for assigning pesticides to a toxicity category and selecting the appropriate signal word.</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DB2B4C-188E-0F41-B8EB-C6C79241B80F}" type="slidenum">
              <a:rPr lang="en-US"/>
              <a:pPr/>
              <a:t>27</a:t>
            </a:fld>
            <a:endParaRPr lang="en-US"/>
          </a:p>
        </p:txBody>
      </p:sp>
      <p:sp>
        <p:nvSpPr>
          <p:cNvPr id="48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p:txBody>
          <a:bodyPr/>
          <a:lstStyle/>
          <a:p>
            <a:pPr>
              <a:buFontTx/>
              <a:buChar char="•"/>
            </a:pPr>
            <a:r>
              <a:rPr lang="en-US"/>
              <a:t>Signal words give the user an indication of the relative acute toxicity of the product to humans and animals</a:t>
            </a:r>
          </a:p>
          <a:p>
            <a:pPr>
              <a:buFontTx/>
              <a:buChar char="•"/>
            </a:pPr>
            <a:r>
              <a:rPr lang="en-US"/>
              <a:t>Signal word is also based on the amount of eye damage or skin irritation caused.</a:t>
            </a:r>
          </a:p>
          <a:p>
            <a:pPr>
              <a:buFontTx/>
              <a:buChar char="•"/>
            </a:pPr>
            <a:r>
              <a:rPr lang="en-US"/>
              <a:t>If two products control the same pest, signal words allow the user to select the least toxic chemical that will give the desired level of pest control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EF4220-6A8E-4545-9FF6-4BE57F3E75F0}" type="slidenum">
              <a:rPr lang="en-US"/>
              <a:pPr/>
              <a:t>28</a:t>
            </a:fld>
            <a:endParaRPr lang="en-US"/>
          </a:p>
        </p:txBody>
      </p:sp>
      <p:sp>
        <p:nvSpPr>
          <p:cNvPr id="53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3251" name="Rectangle 3"/>
          <p:cNvSpPr>
            <a:spLocks noGrp="1" noChangeArrowheads="1"/>
          </p:cNvSpPr>
          <p:nvPr>
            <p:ph type="body" idx="1"/>
          </p:nvPr>
        </p:nvSpPr>
        <p:spPr/>
        <p:txBody>
          <a:bodyPr/>
          <a:lstStyle/>
          <a:p>
            <a:pPr>
              <a:buFontTx/>
              <a:buChar char="•"/>
            </a:pPr>
            <a:r>
              <a:rPr lang="en-US"/>
              <a:t>&gt; 5000 indicates that the product is practically nontoxic</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6A9A49-27FB-1C43-81CD-18408F779A92}" type="slidenum">
              <a:rPr lang="en-US"/>
              <a:pPr/>
              <a:t>29</a:t>
            </a:fld>
            <a:endParaRPr lang="en-US"/>
          </a:p>
        </p:txBody>
      </p:sp>
      <p:sp>
        <p:nvSpPr>
          <p:cNvPr id="58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p:txBody>
          <a:bodyPr/>
          <a:lstStyle/>
          <a:p>
            <a:r>
              <a:rPr lang="en-US"/>
              <a:t>REFER TO HANDOUTS FOR GARLON AND ACCORD</a:t>
            </a:r>
          </a:p>
          <a:p>
            <a:r>
              <a:rPr lang="en-US"/>
              <a:t>- For example, only plants photosynthesize, so if a compound inhibits one or several of the steps in the long biochemical pathway that is photosynthesis, that compound is then toxic to plants.  At the same time, that compound may have no effect on animal systems because the same biochemical pathway does not exist. </a:t>
            </a:r>
          </a:p>
          <a:p>
            <a:r>
              <a:rPr lang="en-US"/>
              <a:t>- Some herbicides work on amino acid pathways that are specific to plants and not found in animals.  All of these types of compounds can be very effective herbicides yet are safe for animals because the same biochemical basis for toxicity does not exist</a:t>
            </a:r>
          </a:p>
          <a:p>
            <a:r>
              <a:rPr lang="en-US"/>
              <a:t>- Ex. Glyphosate:  The 3 amino acids are essential for protein synthesis.  As protein production stops, the plant begins to die.  This metabolic pathway is only found in plants.  Also inhibits chlorophyll synthesis.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721885-38E6-D240-8D17-9A027F6934C6}" type="slidenum">
              <a:rPr lang="en-US"/>
              <a:pPr/>
              <a:t>6</a:t>
            </a:fld>
            <a:endParaRPr lang="en-US"/>
          </a:p>
        </p:txBody>
      </p:sp>
      <p:sp>
        <p:nvSpPr>
          <p:cNvPr id="252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2931" name="Rectangle 3"/>
          <p:cNvSpPr>
            <a:spLocks noGrp="1" noChangeArrowheads="1"/>
          </p:cNvSpPr>
          <p:nvPr>
            <p:ph type="body" idx="1"/>
          </p:nvPr>
        </p:nvSpPr>
        <p:spPr/>
        <p:txBody>
          <a:bodyPr/>
          <a:lstStyle/>
          <a:p>
            <a:r>
              <a:rPr lang="en-US"/>
              <a:t>Tells what is in the product and list each active ingredient individually and the percentage of the product that it makes up.</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CE24B7-27FD-6344-8B1F-9F7EFEA9F493}" type="slidenum">
              <a:rPr lang="en-US"/>
              <a:pPr/>
              <a:t>30</a:t>
            </a:fld>
            <a:endParaRPr lang="en-US"/>
          </a:p>
        </p:txBody>
      </p:sp>
      <p:sp>
        <p:nvSpPr>
          <p:cNvPr id="89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9091" name="Rectangle 3"/>
          <p:cNvSpPr>
            <a:spLocks noGrp="1" noChangeArrowheads="1"/>
          </p:cNvSpPr>
          <p:nvPr>
            <p:ph type="body" idx="1"/>
          </p:nvPr>
        </p:nvSpPr>
        <p:spPr/>
        <p:txBody>
          <a:bodyPr/>
          <a:lstStyle/>
          <a:p>
            <a:r>
              <a:rPr lang="en-US"/>
              <a:t>What kind of PPE do you need to wear when applying forestry herbicides</a:t>
            </a:r>
          </a:p>
          <a:p>
            <a:r>
              <a:rPr lang="en-US"/>
              <a:t>- Personal Protective Equipment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E74F5B-148B-D54B-AF65-8EB019080CB2}" type="slidenum">
              <a:rPr lang="en-US">
                <a:solidFill>
                  <a:srgbClr val="000000"/>
                </a:solidFill>
              </a:rPr>
              <a:pPr/>
              <a:t>45</a:t>
            </a:fld>
            <a:endParaRPr lang="en-US">
              <a:solidFill>
                <a:srgbClr val="000000"/>
              </a:solidFill>
            </a:endParaRPr>
          </a:p>
        </p:txBody>
      </p:sp>
      <p:sp>
        <p:nvSpPr>
          <p:cNvPr id="248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Gramoxone</a:t>
            </a:r>
            <a:r>
              <a:rPr lang="en-US" dirty="0" smtClean="0"/>
              <a:t> </a:t>
            </a:r>
            <a:r>
              <a:rPr lang="en-US" dirty="0" err="1" smtClean="0"/>
              <a:t>Inteon</a:t>
            </a:r>
            <a:r>
              <a:rPr lang="en-US" dirty="0" smtClean="0"/>
              <a:t> (</a:t>
            </a:r>
            <a:r>
              <a:rPr lang="en-US" dirty="0" err="1" smtClean="0"/>
              <a:t>paraquat</a:t>
            </a:r>
            <a:r>
              <a:rPr lang="en-US" dirty="0" smtClean="0"/>
              <a:t>)</a:t>
            </a:r>
            <a:r>
              <a:rPr lang="en-US" baseline="0" dirty="0" smtClean="0"/>
              <a:t> is another RUP.</a:t>
            </a:r>
            <a:endParaRPr lang="en-US" dirty="0"/>
          </a:p>
        </p:txBody>
      </p:sp>
      <p:sp>
        <p:nvSpPr>
          <p:cNvPr id="4" name="Slide Number Placeholder 3"/>
          <p:cNvSpPr>
            <a:spLocks noGrp="1"/>
          </p:cNvSpPr>
          <p:nvPr>
            <p:ph type="sldNum" sz="quarter" idx="10"/>
          </p:nvPr>
        </p:nvSpPr>
        <p:spPr/>
        <p:txBody>
          <a:bodyPr/>
          <a:lstStyle/>
          <a:p>
            <a:fld id="{76E4801F-95AB-A249-B00C-C2219DE9DA31}" type="slidenum">
              <a:rPr lang="en-US" smtClean="0"/>
              <a:t>47</a:t>
            </a:fld>
            <a:endParaRPr lang="en-US"/>
          </a:p>
        </p:txBody>
      </p:sp>
    </p:spTree>
    <p:extLst>
      <p:ext uri="{BB962C8B-B14F-4D97-AF65-F5344CB8AC3E}">
        <p14:creationId xmlns:p14="http://schemas.microsoft.com/office/powerpoint/2010/main" val="2322137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Gramoxone</a:t>
            </a:r>
            <a:r>
              <a:rPr lang="en-US" dirty="0" smtClean="0"/>
              <a:t> </a:t>
            </a:r>
            <a:r>
              <a:rPr lang="en-US" dirty="0" err="1" smtClean="0"/>
              <a:t>Inteon</a:t>
            </a:r>
            <a:r>
              <a:rPr lang="en-US" dirty="0" smtClean="0"/>
              <a:t> (</a:t>
            </a:r>
            <a:r>
              <a:rPr lang="en-US" dirty="0" err="1" smtClean="0"/>
              <a:t>paraquat</a:t>
            </a:r>
            <a:r>
              <a:rPr lang="en-US" dirty="0" smtClean="0"/>
              <a:t>)</a:t>
            </a:r>
            <a:r>
              <a:rPr lang="en-US" baseline="0" dirty="0" smtClean="0"/>
              <a:t> </a:t>
            </a:r>
            <a:r>
              <a:rPr lang="en-US" baseline="0" smtClean="0"/>
              <a:t>is another RUP.</a:t>
            </a:r>
            <a:endParaRPr lang="en-US"/>
          </a:p>
        </p:txBody>
      </p:sp>
      <p:sp>
        <p:nvSpPr>
          <p:cNvPr id="4" name="Slide Number Placeholder 3"/>
          <p:cNvSpPr>
            <a:spLocks noGrp="1"/>
          </p:cNvSpPr>
          <p:nvPr>
            <p:ph type="sldNum" sz="quarter" idx="10"/>
          </p:nvPr>
        </p:nvSpPr>
        <p:spPr/>
        <p:txBody>
          <a:bodyPr/>
          <a:lstStyle/>
          <a:p>
            <a:fld id="{76E4801F-95AB-A249-B00C-C2219DE9DA31}" type="slidenum">
              <a:rPr lang="en-US" smtClean="0"/>
              <a:t>48</a:t>
            </a:fld>
            <a:endParaRPr lang="en-US"/>
          </a:p>
        </p:txBody>
      </p:sp>
    </p:spTree>
    <p:extLst>
      <p:ext uri="{BB962C8B-B14F-4D97-AF65-F5344CB8AC3E}">
        <p14:creationId xmlns:p14="http://schemas.microsoft.com/office/powerpoint/2010/main" val="2322137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Gramoxone</a:t>
            </a:r>
            <a:r>
              <a:rPr lang="en-US" dirty="0" smtClean="0"/>
              <a:t> </a:t>
            </a:r>
            <a:r>
              <a:rPr lang="en-US" dirty="0" err="1" smtClean="0"/>
              <a:t>Inteon</a:t>
            </a:r>
            <a:r>
              <a:rPr lang="en-US" dirty="0" smtClean="0"/>
              <a:t> (</a:t>
            </a:r>
            <a:r>
              <a:rPr lang="en-US" dirty="0" err="1" smtClean="0"/>
              <a:t>paraquat</a:t>
            </a:r>
            <a:r>
              <a:rPr lang="en-US" dirty="0" smtClean="0"/>
              <a:t>)</a:t>
            </a:r>
            <a:r>
              <a:rPr lang="en-US" baseline="0" dirty="0" smtClean="0"/>
              <a:t> </a:t>
            </a:r>
            <a:r>
              <a:rPr lang="en-US" baseline="0" smtClean="0"/>
              <a:t>is another RUP.</a:t>
            </a:r>
            <a:endParaRPr lang="en-US"/>
          </a:p>
        </p:txBody>
      </p:sp>
      <p:sp>
        <p:nvSpPr>
          <p:cNvPr id="4" name="Slide Number Placeholder 3"/>
          <p:cNvSpPr>
            <a:spLocks noGrp="1"/>
          </p:cNvSpPr>
          <p:nvPr>
            <p:ph type="sldNum" sz="quarter" idx="10"/>
          </p:nvPr>
        </p:nvSpPr>
        <p:spPr/>
        <p:txBody>
          <a:bodyPr/>
          <a:lstStyle/>
          <a:p>
            <a:fld id="{76E4801F-95AB-A249-B00C-C2219DE9DA31}" type="slidenum">
              <a:rPr lang="en-US" smtClean="0"/>
              <a:t>49</a:t>
            </a:fld>
            <a:endParaRPr lang="en-US"/>
          </a:p>
        </p:txBody>
      </p:sp>
    </p:spTree>
    <p:extLst>
      <p:ext uri="{BB962C8B-B14F-4D97-AF65-F5344CB8AC3E}">
        <p14:creationId xmlns:p14="http://schemas.microsoft.com/office/powerpoint/2010/main" val="2322137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EC4471-4C6F-554D-9719-A33035D3A6E0}" type="slidenum">
              <a:rPr lang="en-US"/>
              <a:pPr/>
              <a:t>7</a:t>
            </a:fld>
            <a:endParaRPr lang="en-US"/>
          </a:p>
        </p:txBody>
      </p:sp>
      <p:sp>
        <p:nvSpPr>
          <p:cNvPr id="104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4451" name="Rectangle 3"/>
          <p:cNvSpPr>
            <a:spLocks noGrp="1" noChangeArrowheads="1"/>
          </p:cNvSpPr>
          <p:nvPr>
            <p:ph type="body" idx="1"/>
          </p:nvPr>
        </p:nvSpPr>
        <p:spPr/>
        <p:txBody>
          <a:bodyPr/>
          <a:lstStyle/>
          <a:p>
            <a:r>
              <a:rPr lang="en-US" sz="1600"/>
              <a:t>Official common name is usually followed by the chemical name in the list of active ingredients</a:t>
            </a:r>
            <a:r>
              <a:rPr lang="en-US" b="1"/>
              <a:t> .</a:t>
            </a:r>
          </a:p>
          <a:p>
            <a:endParaRPr lang="en-US" b="1"/>
          </a:p>
          <a:p>
            <a:r>
              <a:rPr lang="en-US" b="1"/>
              <a:t>Common Name</a:t>
            </a:r>
            <a:r>
              <a:rPr lang="en-US"/>
              <a:t>—A simpler name given by the Environmental Protection Agency (EPA) to a chemical name for easier recognition.</a:t>
            </a:r>
          </a:p>
          <a:p>
            <a:endParaRPr lang="en-US" b="1"/>
          </a:p>
          <a:p>
            <a:r>
              <a:rPr lang="en-US" b="1"/>
              <a:t>Chemical Name</a:t>
            </a:r>
            <a:r>
              <a:rPr lang="en-US"/>
              <a:t>—The complex name identifying the chemical components and structure of a chemical.</a:t>
            </a:r>
            <a:endParaRPr lang="en-US" b="1"/>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318C88-ED7C-D14E-9CE6-1E3CD65AADFC}" type="slidenum">
              <a:rPr lang="en-US"/>
              <a:pPr/>
              <a:t>8</a:t>
            </a:fld>
            <a:endParaRPr lang="en-US"/>
          </a:p>
        </p:txBody>
      </p:sp>
      <p:sp>
        <p:nvSpPr>
          <p:cNvPr id="98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307" name="Rectangle 3"/>
          <p:cNvSpPr>
            <a:spLocks noGrp="1" noChangeArrowheads="1"/>
          </p:cNvSpPr>
          <p:nvPr>
            <p:ph type="body" idx="1"/>
          </p:nvPr>
        </p:nvSpPr>
        <p:spPr/>
        <p:txBody>
          <a:bodyPr/>
          <a:lstStyle/>
          <a:p>
            <a:r>
              <a:rPr lang="en-US"/>
              <a:t>The Active ingredient is the part of the product that is actually killing or in some way controlling the pest.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48A22-AA09-AF4B-BDFC-C8098206771F}" type="slidenum">
              <a:rPr lang="en-US"/>
              <a:pPr/>
              <a:t>9</a:t>
            </a:fld>
            <a:endParaRPr lang="en-US"/>
          </a:p>
        </p:txBody>
      </p:sp>
      <p:sp>
        <p:nvSpPr>
          <p:cNvPr id="100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355" name="Rectangle 3"/>
          <p:cNvSpPr>
            <a:spLocks noGrp="1" noChangeArrowheads="1"/>
          </p:cNvSpPr>
          <p:nvPr>
            <p:ph type="body" idx="1"/>
          </p:nvPr>
        </p:nvSpPr>
        <p:spPr/>
        <p:txBody>
          <a:bodyPr/>
          <a:lstStyle/>
          <a:p>
            <a:r>
              <a:rPr lang="en-US" b="1"/>
              <a:t>Active Ingredient</a:t>
            </a:r>
            <a:r>
              <a:rPr lang="en-US"/>
              <a:t>—The chemical(s) responsible for controlling the pest. Individually listed on the label by its common name and/or the chemical name and its percentage in the product.</a:t>
            </a:r>
            <a:endParaRPr lang="en-US"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8A53FE-3A39-9842-9191-64D9D2929AFE}" type="slidenum">
              <a:rPr lang="en-US"/>
              <a:pPr/>
              <a:t>10</a:t>
            </a:fld>
            <a:endParaRPr lang="en-US"/>
          </a:p>
        </p:txBody>
      </p:sp>
      <p:sp>
        <p:nvSpPr>
          <p:cNvPr id="96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259" name="Rectangle 3"/>
          <p:cNvSpPr>
            <a:spLocks noGrp="1" noChangeArrowheads="1"/>
          </p:cNvSpPr>
          <p:nvPr>
            <p:ph type="body" idx="1"/>
          </p:nvPr>
        </p:nvSpPr>
        <p:spPr/>
        <p:txBody>
          <a:bodyPr/>
          <a:lstStyle/>
          <a:p>
            <a:r>
              <a:rPr lang="en-US"/>
              <a:t>Inert ingredients are those that are not actively controlling the pest.  These ingredients my make the product easier to mix or apply, or they may make the product more effective, but alone they do not control the pest.  </a:t>
            </a:r>
          </a:p>
          <a:p>
            <a:endParaRPr lang="en-US"/>
          </a:p>
          <a:p>
            <a:r>
              <a:rPr lang="en-US"/>
              <a:t>Inert ingredients don</a:t>
            </a:r>
            <a:r>
              <a:rPr lang="ja-JP" altLang="en-US">
                <a:latin typeface="Arial"/>
              </a:rPr>
              <a:t>’</a:t>
            </a:r>
            <a:r>
              <a:rPr lang="en-US"/>
              <a:t>t need to be listed individually, but must be listed as their entire percentage of the product.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8A53FE-3A39-9842-9191-64D9D2929AFE}" type="slidenum">
              <a:rPr lang="en-US"/>
              <a:pPr/>
              <a:t>11</a:t>
            </a:fld>
            <a:endParaRPr lang="en-US"/>
          </a:p>
        </p:txBody>
      </p:sp>
      <p:sp>
        <p:nvSpPr>
          <p:cNvPr id="96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259" name="Rectangle 3"/>
          <p:cNvSpPr>
            <a:spLocks noGrp="1" noChangeArrowheads="1"/>
          </p:cNvSpPr>
          <p:nvPr>
            <p:ph type="body" idx="1"/>
          </p:nvPr>
        </p:nvSpPr>
        <p:spPr/>
        <p:txBody>
          <a:bodyPr/>
          <a:lstStyle/>
          <a:p>
            <a:r>
              <a:rPr lang="en-US"/>
              <a:t>Inert ingredients are those that are not actively controlling the pest.  These ingredients my make the product easier to mix or apply, or they may make the product more effective, but alone they do not control the pest.  </a:t>
            </a:r>
          </a:p>
          <a:p>
            <a:endParaRPr lang="en-US"/>
          </a:p>
          <a:p>
            <a:r>
              <a:rPr lang="en-US"/>
              <a:t>Inert ingredients don</a:t>
            </a:r>
            <a:r>
              <a:rPr lang="ja-JP" altLang="en-US">
                <a:latin typeface="Arial"/>
              </a:rPr>
              <a:t>’</a:t>
            </a:r>
            <a:r>
              <a:rPr lang="en-US"/>
              <a:t>t need to be listed individually, but must be listed as their entire percentage of the product.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3B80A6-03B5-A64E-A3CE-4CA90166D87A}" type="slidenum">
              <a:rPr lang="en-US"/>
              <a:pPr/>
              <a:t>13</a:t>
            </a:fld>
            <a:endParaRPr lang="en-US"/>
          </a:p>
        </p:txBody>
      </p:sp>
      <p:sp>
        <p:nvSpPr>
          <p:cNvPr id="204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745522-29DD-E246-BCB0-E98BC06324A3}" type="slidenum">
              <a:rPr lang="en-US"/>
              <a:pPr/>
              <a:t>17</a:t>
            </a:fld>
            <a:endParaRPr lang="en-US"/>
          </a:p>
        </p:txBody>
      </p:sp>
      <p:sp>
        <p:nvSpPr>
          <p:cNvPr id="261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1123" name="Rectangle 3"/>
          <p:cNvSpPr>
            <a:spLocks noGrp="1" noChangeArrowheads="1"/>
          </p:cNvSpPr>
          <p:nvPr>
            <p:ph type="body" idx="1"/>
          </p:nvPr>
        </p:nvSpPr>
        <p:spPr/>
        <p:txBody>
          <a:bodyPr/>
          <a:lstStyle/>
          <a:p>
            <a:r>
              <a:rPr lang="en-US" sz="1600"/>
              <a:t>The word on the label that tells the potential hazards of the product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4514" name="Group 2"/>
          <p:cNvGrpSpPr>
            <a:grpSpLocks/>
          </p:cNvGrpSpPr>
          <p:nvPr/>
        </p:nvGrpSpPr>
        <p:grpSpPr bwMode="auto">
          <a:xfrm>
            <a:off x="-1035050" y="1552575"/>
            <a:ext cx="10179050" cy="5305425"/>
            <a:chOff x="-652" y="978"/>
            <a:chExt cx="6412" cy="3342"/>
          </a:xfrm>
        </p:grpSpPr>
        <p:sp>
          <p:nvSpPr>
            <p:cNvPr id="6451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sz="2400" smtClean="0">
                <a:solidFill>
                  <a:srgbClr val="FFFFFF"/>
                </a:solidFill>
                <a:latin typeface="Times New Roman" charset="0"/>
                <a:ea typeface="ＭＳ Ｐゴシック" charset="0"/>
              </a:endParaRPr>
            </a:p>
          </p:txBody>
        </p:sp>
        <p:sp>
          <p:nvSpPr>
            <p:cNvPr id="6451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sz="2400" smtClean="0">
                <a:solidFill>
                  <a:srgbClr val="FFFFFF"/>
                </a:solidFill>
                <a:latin typeface="Times New Roman" charset="0"/>
                <a:ea typeface="ＭＳ Ｐゴシック" charset="0"/>
              </a:endParaRPr>
            </a:p>
          </p:txBody>
        </p:sp>
      </p:grpSp>
      <p:sp>
        <p:nvSpPr>
          <p:cNvPr id="64517"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en-US" noProof="0" smtClean="0"/>
              <a:t>Click to edit Master title style</a:t>
            </a:r>
          </a:p>
        </p:txBody>
      </p:sp>
      <p:sp>
        <p:nvSpPr>
          <p:cNvPr id="6451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charset="0"/>
              <a:buNone/>
              <a:defRPr/>
            </a:lvl1pPr>
          </a:lstStyle>
          <a:p>
            <a:pPr lvl="0"/>
            <a:r>
              <a:rPr lang="en-US" noProof="0" smtClean="0"/>
              <a:t>Click to edit Master subtitle style</a:t>
            </a:r>
          </a:p>
        </p:txBody>
      </p:sp>
      <p:sp>
        <p:nvSpPr>
          <p:cNvPr id="64519" name="Rectangle 7"/>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64520" name="Rectangle 8"/>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64521" name="Rectangle 9"/>
          <p:cNvSpPr>
            <a:spLocks noGrp="1" noChangeArrowheads="1"/>
          </p:cNvSpPr>
          <p:nvPr>
            <p:ph type="sldNum" sz="quarter" idx="4"/>
          </p:nvPr>
        </p:nvSpPr>
        <p:spPr/>
        <p:txBody>
          <a:bodyPr/>
          <a:lstStyle>
            <a:lvl1pPr>
              <a:defRPr/>
            </a:lvl1pPr>
          </a:lstStyle>
          <a:p>
            <a:fld id="{9248691A-920A-7749-96B4-9987547A6099}" type="slidenum">
              <a:rPr lang="en-US">
                <a:solidFill>
                  <a:srgbClr val="FFFFFF"/>
                </a:solidFill>
              </a:rPr>
              <a:pPr/>
              <a:t>‹#›</a:t>
            </a:fld>
            <a:endParaRPr lang="en-US">
              <a:solidFill>
                <a:srgbClr val="FFFFFF"/>
              </a:solidFill>
            </a:endParaRPr>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7624C77-3182-2D40-B183-F88BA76DD6A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881862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2332963-56EA-1E45-B350-DEBA5110F10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91279167"/>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BFC5A5D-4B29-9D44-A50D-E726CA85BF1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29350439"/>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7F463610-C0BB-A947-8A39-62BBC0BF2B4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66851607"/>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BD913DF-5F99-2C47-87BB-84F8B932CFE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47028880"/>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ED6C456-E9F5-234D-B32D-F9EB8F4C36D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84247327"/>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CC831BC-AED0-CB43-9CEB-A63CE039B34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67456837"/>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4DA350D-ED61-5744-A941-D0CF00F8D94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22552532"/>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3793DCB2-BB7B-704C-A84E-5DB6EC7DC21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13795172"/>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E348679B-611A-DF4C-94D1-1191E5863F4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1748595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875BC272-F7A8-FA43-8126-381E92790FC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63674366"/>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B14EE2C-B86D-1B46-813D-6C8C541233F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1516864"/>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414F67A-3656-4D45-91DF-8D1A9A48E52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02731610"/>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63493"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63494" name="Rectangle 6"/>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lvl1pPr>
              <a:defRPr sz="1400"/>
            </a:lvl1pPr>
          </a:lstStyle>
          <a:p>
            <a:pPr defTabSz="914400" fontAlgn="base">
              <a:spcBef>
                <a:spcPct val="0"/>
              </a:spcBef>
              <a:spcAft>
                <a:spcPct val="0"/>
              </a:spcAft>
            </a:pPr>
            <a:endParaRPr lang="en-US" smtClean="0">
              <a:solidFill>
                <a:srgbClr val="FFFFFF"/>
              </a:solidFill>
              <a:latin typeface="Times New Roman" charset="0"/>
              <a:ea typeface="ＭＳ Ｐゴシック" charset="0"/>
            </a:endParaRPr>
          </a:p>
        </p:txBody>
      </p:sp>
      <p:sp>
        <p:nvSpPr>
          <p:cNvPr id="63495" name="Rectangle 7"/>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lvl1pPr algn="ctr">
              <a:defRPr sz="1400"/>
            </a:lvl1pPr>
          </a:lstStyle>
          <a:p>
            <a:pPr defTabSz="914400" fontAlgn="base">
              <a:spcBef>
                <a:spcPct val="0"/>
              </a:spcBef>
              <a:spcAft>
                <a:spcPct val="0"/>
              </a:spcAft>
            </a:pPr>
            <a:endParaRPr lang="en-US" smtClean="0">
              <a:solidFill>
                <a:srgbClr val="FFFFFF"/>
              </a:solidFill>
              <a:latin typeface="Times New Roman" charset="0"/>
              <a:ea typeface="ＭＳ Ｐゴシック" charset="0"/>
            </a:endParaRPr>
          </a:p>
        </p:txBody>
      </p:sp>
      <p:sp>
        <p:nvSpPr>
          <p:cNvPr id="63496" name="Rectangle 8"/>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lvl1pPr algn="r">
              <a:defRPr sz="1400"/>
            </a:lvl1pPr>
          </a:lstStyle>
          <a:p>
            <a:pPr defTabSz="914400" fontAlgn="base">
              <a:spcBef>
                <a:spcPct val="0"/>
              </a:spcBef>
              <a:spcAft>
                <a:spcPct val="0"/>
              </a:spcAft>
            </a:pPr>
            <a:fld id="{D0E62AFB-06FF-CE4F-B83D-FA43665257C1}" type="slidenum">
              <a:rPr lang="en-US" smtClean="0">
                <a:solidFill>
                  <a:srgbClr val="FFFFFF"/>
                </a:solidFill>
                <a:latin typeface="Times New Roman" charset="0"/>
                <a:ea typeface="ＭＳ Ｐゴシック" charset="0"/>
              </a:rPr>
              <a:pPr defTabSz="914400" fontAlgn="base">
                <a:spcBef>
                  <a:spcPct val="0"/>
                </a:spcBef>
                <a:spcAft>
                  <a:spcPct val="0"/>
                </a:spcAft>
              </a:pPr>
              <a:t>‹#›</a:t>
            </a:fld>
            <a:endParaRPr lang="en-US" smtClean="0">
              <a:solidFill>
                <a:srgbClr val="FFFFFF"/>
              </a:solidFill>
              <a:latin typeface="Times New Roman" charset="0"/>
              <a:ea typeface="ＭＳ Ｐゴシック" charset="0"/>
            </a:endParaRPr>
          </a:p>
        </p:txBody>
      </p:sp>
      <p:sp>
        <p:nvSpPr>
          <p:cNvPr id="63497" name="Rectangle 9"/>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ransition xmlns:p14="http://schemas.microsoft.com/office/powerpoint/2010/main"/>
  <p:txStyles>
    <p:titleStyle>
      <a:lvl1pPr algn="ctr" rtl="0" fontAlgn="base">
        <a:spcBef>
          <a:spcPct val="0"/>
        </a:spcBef>
        <a:spcAft>
          <a:spcPct val="0"/>
        </a:spcAft>
        <a:defRPr sz="4400">
          <a:solidFill>
            <a:srgbClr val="FFCC66"/>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rgbClr val="FFCC66"/>
          </a:solidFill>
          <a:effectLst>
            <a:outerShdw blurRad="38100" dist="38100" dir="2700000" algn="tl">
              <a:srgbClr val="000000"/>
            </a:outerShdw>
          </a:effectLst>
          <a:latin typeface="Arial" charset="0"/>
          <a:ea typeface="ＭＳ Ｐゴシック" charset="0"/>
        </a:defRPr>
      </a:lvl2pPr>
      <a:lvl3pPr algn="ctr" rtl="0" fontAlgn="base">
        <a:spcBef>
          <a:spcPct val="0"/>
        </a:spcBef>
        <a:spcAft>
          <a:spcPct val="0"/>
        </a:spcAft>
        <a:defRPr sz="4400">
          <a:solidFill>
            <a:srgbClr val="FFCC66"/>
          </a:solidFill>
          <a:effectLst>
            <a:outerShdw blurRad="38100" dist="38100" dir="2700000" algn="tl">
              <a:srgbClr val="000000"/>
            </a:outerShdw>
          </a:effectLst>
          <a:latin typeface="Arial" charset="0"/>
          <a:ea typeface="ＭＳ Ｐゴシック" charset="0"/>
        </a:defRPr>
      </a:lvl3pPr>
      <a:lvl4pPr algn="ctr" rtl="0" fontAlgn="base">
        <a:spcBef>
          <a:spcPct val="0"/>
        </a:spcBef>
        <a:spcAft>
          <a:spcPct val="0"/>
        </a:spcAft>
        <a:defRPr sz="4400">
          <a:solidFill>
            <a:srgbClr val="FFCC66"/>
          </a:solidFill>
          <a:effectLst>
            <a:outerShdw blurRad="38100" dist="38100" dir="2700000" algn="tl">
              <a:srgbClr val="000000"/>
            </a:outerShdw>
          </a:effectLst>
          <a:latin typeface="Arial" charset="0"/>
          <a:ea typeface="ＭＳ Ｐゴシック" charset="0"/>
        </a:defRPr>
      </a:lvl4pPr>
      <a:lvl5pPr algn="ctr" rtl="0" fontAlgn="base">
        <a:spcBef>
          <a:spcPct val="0"/>
        </a:spcBef>
        <a:spcAft>
          <a:spcPct val="0"/>
        </a:spcAft>
        <a:defRPr sz="4400">
          <a:solidFill>
            <a:srgbClr val="FFCC66"/>
          </a:solidFill>
          <a:effectLst>
            <a:outerShdw blurRad="38100" dist="38100" dir="2700000" algn="tl">
              <a:srgbClr val="000000"/>
            </a:outerShdw>
          </a:effectLst>
          <a:latin typeface="Arial" charset="0"/>
          <a:ea typeface="ＭＳ Ｐゴシック" charset="0"/>
        </a:defRPr>
      </a:lvl5pPr>
      <a:lvl6pPr marL="457200" algn="ctr" rtl="0" fontAlgn="base">
        <a:spcBef>
          <a:spcPct val="0"/>
        </a:spcBef>
        <a:spcAft>
          <a:spcPct val="0"/>
        </a:spcAft>
        <a:defRPr sz="4400">
          <a:solidFill>
            <a:srgbClr val="FFCC66"/>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rgbClr val="FFCC66"/>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rgbClr val="FFCC66"/>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rgbClr val="FFCC66"/>
          </a:solidFill>
          <a:effectLst>
            <a:outerShdw blurRad="38100" dist="38100" dir="2700000" algn="tl">
              <a:srgbClr val="000000"/>
            </a:outerShdw>
          </a:effectLst>
          <a:latin typeface="Arial" charset="0"/>
          <a:ea typeface="ＭＳ Ｐゴシック" charset="0"/>
        </a:defRPr>
      </a:lvl9pPr>
    </p:titleStyle>
    <p:bodyStyle>
      <a:lvl1pPr marL="342900" indent="-342900" algn="l" rtl="0" fontAlgn="base">
        <a:spcBef>
          <a:spcPct val="20000"/>
        </a:spcBef>
        <a:spcAft>
          <a:spcPct val="0"/>
        </a:spcAft>
        <a:buClr>
          <a:schemeClr val="accent1"/>
        </a:buClr>
        <a:buSzPct val="75000"/>
        <a:buFont typeface="Wingdings" charset="0"/>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90000"/>
        <a:buChar char="–"/>
        <a:defRPr sz="2800">
          <a:solidFill>
            <a:schemeClr val="tx1"/>
          </a:solidFill>
          <a:latin typeface="+mn-lt"/>
          <a:ea typeface="+mn-ea"/>
        </a:defRPr>
      </a:lvl2pPr>
      <a:lvl3pPr marL="1143000" indent="-228600" algn="l" rtl="0" fontAlgn="base">
        <a:spcBef>
          <a:spcPct val="20000"/>
        </a:spcBef>
        <a:spcAft>
          <a:spcPct val="0"/>
        </a:spcAft>
        <a:buClr>
          <a:schemeClr val="accent1"/>
        </a:buClr>
        <a:buSzPct val="60000"/>
        <a:buFont typeface="Wingdings" charset="0"/>
        <a:buChar char="l"/>
        <a:defRPr sz="2400">
          <a:solidFill>
            <a:schemeClr val="tx1"/>
          </a:solidFill>
          <a:latin typeface="+mn-lt"/>
          <a:ea typeface="+mn-ea"/>
        </a:defRPr>
      </a:lvl3pPr>
      <a:lvl4pPr marL="1600200" indent="-228600" algn="l" rtl="0" fontAlgn="base">
        <a:spcBef>
          <a:spcPct val="20000"/>
        </a:spcBef>
        <a:spcAft>
          <a:spcPct val="0"/>
        </a:spcAft>
        <a:buClr>
          <a:schemeClr val="tx1"/>
        </a:buClr>
        <a:buChar char="–"/>
        <a:defRPr sz="2000">
          <a:solidFill>
            <a:schemeClr val="tx1"/>
          </a:solidFill>
          <a:latin typeface="+mn-lt"/>
          <a:ea typeface="+mn-ea"/>
        </a:defRPr>
      </a:lvl4pPr>
      <a:lvl5pPr marL="2057400" indent="-228600" algn="l" rtl="0" fontAlgn="base">
        <a:spcBef>
          <a:spcPct val="20000"/>
        </a:spcBef>
        <a:spcAft>
          <a:spcPct val="0"/>
        </a:spcAft>
        <a:buClr>
          <a:schemeClr val="accent1"/>
        </a:buClr>
        <a:buChar char="•"/>
        <a:defRPr sz="2000">
          <a:solidFill>
            <a:schemeClr val="tx1"/>
          </a:solidFill>
          <a:latin typeface="+mn-lt"/>
          <a:ea typeface="+mn-ea"/>
        </a:defRPr>
      </a:lvl5pPr>
      <a:lvl6pPr marL="2514600" indent="-228600" algn="l" rtl="0" fontAlgn="base">
        <a:spcBef>
          <a:spcPct val="20000"/>
        </a:spcBef>
        <a:spcAft>
          <a:spcPct val="0"/>
        </a:spcAft>
        <a:buClr>
          <a:schemeClr val="accent1"/>
        </a:buClr>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bin"/><Relationship Id="rId5"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2.bin"/><Relationship Id="rId5" Type="http://schemas.openxmlformats.org/officeDocument/2006/relationships/image" Target="../media/image8.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222026" y="578555"/>
            <a:ext cx="7772400" cy="1143000"/>
          </a:xfrm>
        </p:spPr>
        <p:txBody>
          <a:bodyPr/>
          <a:lstStyle/>
          <a:p>
            <a:r>
              <a:rPr lang="en-US" dirty="0" smtClean="0"/>
              <a:t>Herbicide Product Summaries</a:t>
            </a:r>
            <a:endParaRPr lang="en-US" dirty="0"/>
          </a:p>
        </p:txBody>
      </p:sp>
      <p:sp>
        <p:nvSpPr>
          <p:cNvPr id="3" name="Subtitle 2"/>
          <p:cNvSpPr>
            <a:spLocks noGrp="1"/>
          </p:cNvSpPr>
          <p:nvPr>
            <p:ph type="subTitle" sz="quarter" idx="1"/>
          </p:nvPr>
        </p:nvSpPr>
        <p:spPr>
          <a:xfrm>
            <a:off x="657578" y="3499555"/>
            <a:ext cx="4450648" cy="1498601"/>
          </a:xfrm>
        </p:spPr>
        <p:txBody>
          <a:bodyPr/>
          <a:lstStyle/>
          <a:p>
            <a:r>
              <a:rPr lang="en-US" dirty="0" smtClean="0"/>
              <a:t>Category 10</a:t>
            </a:r>
            <a:endParaRPr lang="en-US" dirty="0"/>
          </a:p>
        </p:txBody>
      </p:sp>
    </p:spTree>
    <p:extLst>
      <p:ext uri="{BB962C8B-B14F-4D97-AF65-F5344CB8AC3E}">
        <p14:creationId xmlns:p14="http://schemas.microsoft.com/office/powerpoint/2010/main" val="32173355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3">
            <a:extLst>
              <a:ext uri="{28A0092B-C50C-407E-A947-70E740481C1C}">
                <a14:useLocalDpi xmlns:a14="http://schemas.microsoft.com/office/drawing/2010/main" val="0"/>
              </a:ext>
            </a:extLst>
          </a:blip>
          <a:srcRect l="10086" t="52213" r="5167" b="32213"/>
          <a:stretch>
            <a:fillRect/>
          </a:stretch>
        </p:blipFill>
        <p:spPr bwMode="auto">
          <a:xfrm>
            <a:off x="152400" y="4572000"/>
            <a:ext cx="8915400" cy="1949450"/>
          </a:xfrm>
          <a:prstGeom prst="rect">
            <a:avLst/>
          </a:prstGeom>
          <a:noFill/>
          <a:extLst>
            <a:ext uri="{909E8E84-426E-40dd-AFC4-6F175D3DCCD1}">
              <a14:hiddenFill xmlns:a14="http://schemas.microsoft.com/office/drawing/2010/main">
                <a:solidFill>
                  <a:srgbClr val="FFFFFF"/>
                </a:solidFill>
              </a14:hiddenFill>
            </a:ext>
          </a:extLst>
        </p:spPr>
      </p:pic>
      <p:sp>
        <p:nvSpPr>
          <p:cNvPr id="95235" name="Rectangle 3"/>
          <p:cNvSpPr>
            <a:spLocks noGrp="1" noChangeArrowheads="1"/>
          </p:cNvSpPr>
          <p:nvPr>
            <p:ph type="title"/>
          </p:nvPr>
        </p:nvSpPr>
        <p:spPr/>
        <p:txBody>
          <a:bodyPr/>
          <a:lstStyle/>
          <a:p>
            <a:r>
              <a:rPr lang="en-US"/>
              <a:t>Ingredient Statement</a:t>
            </a:r>
          </a:p>
        </p:txBody>
      </p:sp>
      <p:sp>
        <p:nvSpPr>
          <p:cNvPr id="95239" name="Rectangle 7"/>
          <p:cNvSpPr>
            <a:spLocks noChangeArrowheads="1"/>
          </p:cNvSpPr>
          <p:nvPr/>
        </p:nvSpPr>
        <p:spPr bwMode="auto">
          <a:xfrm>
            <a:off x="1206500" y="1981200"/>
            <a:ext cx="64135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chemeClr val="accent1"/>
              </a:buClr>
              <a:buSzPct val="75000"/>
              <a:buFont typeface="Wingdings" charset="0"/>
              <a:buNone/>
            </a:pPr>
            <a:r>
              <a:rPr lang="en-US" sz="3600" dirty="0">
                <a:solidFill>
                  <a:srgbClr val="FAC090"/>
                </a:solidFill>
                <a:latin typeface="Arial" charset="0"/>
              </a:rPr>
              <a:t>Inert Ingredients -</a:t>
            </a:r>
          </a:p>
          <a:p>
            <a:pPr marL="742950" lvl="1" indent="-285750">
              <a:spcBef>
                <a:spcPct val="20000"/>
              </a:spcBef>
              <a:buClr>
                <a:schemeClr val="tx1"/>
              </a:buClr>
              <a:buSzPct val="90000"/>
            </a:pPr>
            <a:r>
              <a:rPr lang="en-US" sz="3600" dirty="0">
                <a:latin typeface="Arial" charset="0"/>
              </a:rPr>
              <a:t>  Listed as total percentage</a:t>
            </a:r>
            <a:br>
              <a:rPr lang="en-US" sz="3600" dirty="0">
                <a:latin typeface="Arial" charset="0"/>
              </a:rPr>
            </a:br>
            <a:r>
              <a:rPr lang="en-US" sz="3600" dirty="0">
                <a:latin typeface="Arial" charset="0"/>
              </a:rPr>
              <a:t>in the product</a:t>
            </a:r>
          </a:p>
        </p:txBody>
      </p:sp>
      <p:sp>
        <p:nvSpPr>
          <p:cNvPr id="95240" name="Oval 8"/>
          <p:cNvSpPr>
            <a:spLocks noChangeArrowheads="1"/>
          </p:cNvSpPr>
          <p:nvPr/>
        </p:nvSpPr>
        <p:spPr bwMode="auto">
          <a:xfrm>
            <a:off x="7924800" y="5562600"/>
            <a:ext cx="1066800" cy="609600"/>
          </a:xfrm>
          <a:prstGeom prst="ellipse">
            <a:avLst/>
          </a:prstGeom>
          <a:noFill/>
          <a:ln w="57150">
            <a:solidFill>
              <a:srgbClr val="66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3">
            <a:extLst>
              <a:ext uri="{28A0092B-C50C-407E-A947-70E740481C1C}">
                <a14:useLocalDpi xmlns:a14="http://schemas.microsoft.com/office/drawing/2010/main" val="0"/>
              </a:ext>
            </a:extLst>
          </a:blip>
          <a:srcRect l="10086" t="52213" r="5167" b="32213"/>
          <a:stretch>
            <a:fillRect/>
          </a:stretch>
        </p:blipFill>
        <p:spPr bwMode="auto">
          <a:xfrm>
            <a:off x="152400" y="4572000"/>
            <a:ext cx="8915400" cy="1949450"/>
          </a:xfrm>
          <a:prstGeom prst="rect">
            <a:avLst/>
          </a:prstGeom>
          <a:noFill/>
          <a:extLst>
            <a:ext uri="{909E8E84-426E-40dd-AFC4-6F175D3DCCD1}">
              <a14:hiddenFill xmlns:a14="http://schemas.microsoft.com/office/drawing/2010/main">
                <a:solidFill>
                  <a:srgbClr val="FFFFFF"/>
                </a:solidFill>
              </a14:hiddenFill>
            </a:ext>
          </a:extLst>
        </p:spPr>
      </p:pic>
      <p:sp>
        <p:nvSpPr>
          <p:cNvPr id="95235" name="Rectangle 3"/>
          <p:cNvSpPr>
            <a:spLocks noGrp="1" noChangeArrowheads="1"/>
          </p:cNvSpPr>
          <p:nvPr>
            <p:ph type="title"/>
          </p:nvPr>
        </p:nvSpPr>
        <p:spPr/>
        <p:txBody>
          <a:bodyPr/>
          <a:lstStyle/>
          <a:p>
            <a:r>
              <a:rPr lang="en-US"/>
              <a:t>Ingredient Statement</a:t>
            </a:r>
          </a:p>
        </p:txBody>
      </p:sp>
      <p:sp>
        <p:nvSpPr>
          <p:cNvPr id="95239" name="Rectangle 7"/>
          <p:cNvSpPr>
            <a:spLocks noChangeArrowheads="1"/>
          </p:cNvSpPr>
          <p:nvPr/>
        </p:nvSpPr>
        <p:spPr bwMode="auto">
          <a:xfrm>
            <a:off x="1206500" y="1981200"/>
            <a:ext cx="64135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chemeClr val="accent1"/>
              </a:buClr>
              <a:buSzPct val="75000"/>
              <a:buFont typeface="Wingdings" charset="0"/>
              <a:buNone/>
            </a:pPr>
            <a:r>
              <a:rPr lang="en-US" sz="3600" dirty="0">
                <a:solidFill>
                  <a:srgbClr val="FAC090"/>
                </a:solidFill>
                <a:latin typeface="Arial" charset="0"/>
              </a:rPr>
              <a:t>Inert Ingredients -</a:t>
            </a:r>
          </a:p>
          <a:p>
            <a:pPr marL="742950" lvl="1" indent="-285750">
              <a:spcBef>
                <a:spcPct val="20000"/>
              </a:spcBef>
              <a:buClr>
                <a:schemeClr val="tx1"/>
              </a:buClr>
              <a:buSzPct val="90000"/>
            </a:pPr>
            <a:r>
              <a:rPr lang="en-US" sz="3600" dirty="0">
                <a:latin typeface="Arial" charset="0"/>
              </a:rPr>
              <a:t>  Listed as total percentage</a:t>
            </a:r>
            <a:br>
              <a:rPr lang="en-US" sz="3600" dirty="0">
                <a:latin typeface="Arial" charset="0"/>
              </a:rPr>
            </a:br>
            <a:r>
              <a:rPr lang="en-US" sz="3600" dirty="0">
                <a:latin typeface="Arial" charset="0"/>
              </a:rPr>
              <a:t>in the product</a:t>
            </a:r>
          </a:p>
        </p:txBody>
      </p:sp>
      <p:sp>
        <p:nvSpPr>
          <p:cNvPr id="95240" name="Oval 8"/>
          <p:cNvSpPr>
            <a:spLocks noChangeArrowheads="1"/>
          </p:cNvSpPr>
          <p:nvPr/>
        </p:nvSpPr>
        <p:spPr bwMode="auto">
          <a:xfrm>
            <a:off x="7924800" y="5562600"/>
            <a:ext cx="1066800" cy="609600"/>
          </a:xfrm>
          <a:prstGeom prst="ellipse">
            <a:avLst/>
          </a:prstGeom>
          <a:noFill/>
          <a:ln w="57150">
            <a:solidFill>
              <a:srgbClr val="66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ble1_3.jpg"/>
          <p:cNvPicPr>
            <a:picLocks noGrp="1" noChangeAspect="1"/>
          </p:cNvPicPr>
          <p:nvPr>
            <p:ph idx="1"/>
          </p:nvPr>
        </p:nvPicPr>
        <p:blipFill rotWithShape="1">
          <a:blip r:embed="rId2">
            <a:extLst>
              <a:ext uri="{28A0092B-C50C-407E-A947-70E740481C1C}">
                <a14:useLocalDpi xmlns:a14="http://schemas.microsoft.com/office/drawing/2010/main" val="0"/>
              </a:ext>
            </a:extLst>
          </a:blip>
          <a:srcRect b="559"/>
          <a:stretch/>
        </p:blipFill>
        <p:spPr>
          <a:xfrm>
            <a:off x="-15097" y="0"/>
            <a:ext cx="9159097" cy="6858000"/>
          </a:xfrm>
        </p:spPr>
      </p:pic>
    </p:spTree>
    <p:extLst>
      <p:ext uri="{BB962C8B-B14F-4D97-AF65-F5344CB8AC3E}">
        <p14:creationId xmlns:p14="http://schemas.microsoft.com/office/powerpoint/2010/main" val="3164180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a:t>Name and Address of Manufacturer</a:t>
            </a:r>
          </a:p>
        </p:txBody>
      </p:sp>
      <p:sp>
        <p:nvSpPr>
          <p:cNvPr id="15363" name="Rectangle 3"/>
          <p:cNvSpPr>
            <a:spLocks noGrp="1" noChangeArrowheads="1"/>
          </p:cNvSpPr>
          <p:nvPr>
            <p:ph type="body" sz="half" idx="1"/>
          </p:nvPr>
        </p:nvSpPr>
        <p:spPr>
          <a:xfrm>
            <a:off x="4953000" y="2362200"/>
            <a:ext cx="3810000" cy="4114800"/>
          </a:xfrm>
        </p:spPr>
        <p:txBody>
          <a:bodyPr/>
          <a:lstStyle/>
          <a:p>
            <a:pPr>
              <a:buFont typeface="Wingdings" charset="0"/>
              <a:buNone/>
            </a:pPr>
            <a:r>
              <a:rPr lang="en-US"/>
              <a:t>   The law requires the manufacturer or formulator of a product to put the name and address on the label</a:t>
            </a:r>
          </a:p>
        </p:txBody>
      </p:sp>
      <p:pic>
        <p:nvPicPr>
          <p:cNvPr id="15368" name="Picture 8"/>
          <p:cNvPicPr>
            <a:picLocks noChangeAspect="1" noChangeArrowheads="1"/>
          </p:cNvPicPr>
          <p:nvPr/>
        </p:nvPicPr>
        <p:blipFill>
          <a:blip r:embed="rId3">
            <a:extLst>
              <a:ext uri="{28A0092B-C50C-407E-A947-70E740481C1C}">
                <a14:useLocalDpi xmlns:a14="http://schemas.microsoft.com/office/drawing/2010/main" val="0"/>
              </a:ext>
            </a:extLst>
          </a:blip>
          <a:srcRect l="11514" t="52887" r="56839" b="13171"/>
          <a:stretch>
            <a:fillRect/>
          </a:stretch>
        </p:blipFill>
        <p:spPr bwMode="auto">
          <a:xfrm rot="-141279">
            <a:off x="231775" y="2462213"/>
            <a:ext cx="4638675"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370" name="Oval 10"/>
          <p:cNvSpPr>
            <a:spLocks noChangeArrowheads="1"/>
          </p:cNvSpPr>
          <p:nvPr/>
        </p:nvSpPr>
        <p:spPr bwMode="auto">
          <a:xfrm>
            <a:off x="457200" y="4495800"/>
            <a:ext cx="3962400" cy="914400"/>
          </a:xfrm>
          <a:prstGeom prst="ellipse">
            <a:avLst/>
          </a:prstGeom>
          <a:noFill/>
          <a:ln w="381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4054"/>
            <a:ext cx="8229600" cy="1143000"/>
          </a:xfrm>
        </p:spPr>
        <p:txBody>
          <a:bodyPr/>
          <a:lstStyle/>
          <a:p>
            <a:r>
              <a:rPr lang="en-US" dirty="0" smtClean="0"/>
              <a:t>Table 2, page 3</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583767"/>
              </p:ext>
            </p:extLst>
          </p:nvPr>
        </p:nvGraphicFramePr>
        <p:xfrm>
          <a:off x="457200" y="2116818"/>
          <a:ext cx="8229600" cy="3329171"/>
        </p:xfrm>
        <a:graphic>
          <a:graphicData uri="http://schemas.openxmlformats.org/drawingml/2006/table">
            <a:tbl>
              <a:tblPr firstRow="1" bandRow="1">
                <a:tableStyleId>{5C22544A-7EE6-4342-B048-85BDC9FD1C3A}</a:tableStyleId>
              </a:tblPr>
              <a:tblGrid>
                <a:gridCol w="2743200"/>
                <a:gridCol w="2743200"/>
                <a:gridCol w="2743200"/>
              </a:tblGrid>
              <a:tr h="1003531">
                <a:tc>
                  <a:txBody>
                    <a:bodyPr/>
                    <a:lstStyle/>
                    <a:p>
                      <a:pPr algn="ctr"/>
                      <a:r>
                        <a:rPr lang="en-US" dirty="0" smtClean="0"/>
                        <a:t>Common Name</a:t>
                      </a:r>
                    </a:p>
                    <a:p>
                      <a:pPr algn="ctr"/>
                      <a:r>
                        <a:rPr lang="en-US" dirty="0" smtClean="0"/>
                        <a:t>(Active Ingredient)</a:t>
                      </a:r>
                      <a:endParaRPr lang="en-US" dirty="0"/>
                    </a:p>
                  </a:txBody>
                  <a:tcPr anchor="ctr"/>
                </a:tc>
                <a:tc>
                  <a:txBody>
                    <a:bodyPr/>
                    <a:lstStyle/>
                    <a:p>
                      <a:pPr algn="ctr"/>
                      <a:r>
                        <a:rPr lang="en-US" dirty="0" smtClean="0"/>
                        <a:t>Trade Name</a:t>
                      </a:r>
                      <a:endParaRPr lang="en-US" dirty="0"/>
                    </a:p>
                  </a:txBody>
                  <a:tcPr anchor="ctr"/>
                </a:tc>
                <a:tc>
                  <a:txBody>
                    <a:bodyPr/>
                    <a:lstStyle/>
                    <a:p>
                      <a:pPr algn="ctr"/>
                      <a:r>
                        <a:rPr lang="en-US" dirty="0" smtClean="0"/>
                        <a:t>Manufacturer</a:t>
                      </a:r>
                      <a:endParaRPr lang="en-US" dirty="0"/>
                    </a:p>
                  </a:txBody>
                  <a:tcPr anchor="ctr"/>
                </a:tc>
              </a:tr>
              <a:tr h="581410">
                <a:tc>
                  <a:txBody>
                    <a:bodyPr/>
                    <a:lstStyle/>
                    <a:p>
                      <a:pPr algn="ctr"/>
                      <a:r>
                        <a:rPr lang="en-US" dirty="0" smtClean="0"/>
                        <a:t>2,4-D</a:t>
                      </a:r>
                      <a:endParaRPr lang="en-US" dirty="0"/>
                    </a:p>
                  </a:txBody>
                  <a:tcPr anchor="ctr"/>
                </a:tc>
                <a:tc>
                  <a:txBody>
                    <a:bodyPr/>
                    <a:lstStyle/>
                    <a:p>
                      <a:pPr algn="ctr"/>
                      <a:r>
                        <a:rPr lang="en-US" dirty="0" smtClean="0"/>
                        <a:t>DMA 4 IVM</a:t>
                      </a:r>
                      <a:endParaRPr lang="en-US" dirty="0"/>
                    </a:p>
                  </a:txBody>
                  <a:tcPr anchor="ctr"/>
                </a:tc>
                <a:tc>
                  <a:txBody>
                    <a:bodyPr/>
                    <a:lstStyle/>
                    <a:p>
                      <a:pPr algn="ctr"/>
                      <a:r>
                        <a:rPr lang="en-US" dirty="0" smtClean="0"/>
                        <a:t>Dow </a:t>
                      </a:r>
                      <a:r>
                        <a:rPr lang="en-US" dirty="0" err="1" smtClean="0"/>
                        <a:t>AgroSciences</a:t>
                      </a:r>
                      <a:endParaRPr lang="en-US" dirty="0"/>
                    </a:p>
                  </a:txBody>
                  <a:tcPr anchor="ctr"/>
                </a:tc>
              </a:tr>
              <a:tr h="581410">
                <a:tc>
                  <a:txBody>
                    <a:bodyPr/>
                    <a:lstStyle/>
                    <a:p>
                      <a:pPr algn="ctr"/>
                      <a:r>
                        <a:rPr lang="en-US" dirty="0" err="1" smtClean="0"/>
                        <a:t>Aminopyralid</a:t>
                      </a:r>
                      <a:endParaRPr lang="en-US" dirty="0"/>
                    </a:p>
                  </a:txBody>
                  <a:tcPr anchor="ctr"/>
                </a:tc>
                <a:tc>
                  <a:txBody>
                    <a:bodyPr/>
                    <a:lstStyle/>
                    <a:p>
                      <a:pPr algn="ctr"/>
                      <a:r>
                        <a:rPr lang="en-US" dirty="0" smtClean="0"/>
                        <a:t>Milestone VM</a:t>
                      </a:r>
                      <a:endParaRPr lang="en-US" dirty="0"/>
                    </a:p>
                  </a:txBody>
                  <a:tcPr anchor="ctr"/>
                </a:tc>
                <a:tc>
                  <a:txBody>
                    <a:bodyPr/>
                    <a:lstStyle/>
                    <a:p>
                      <a:pPr algn="ctr"/>
                      <a:r>
                        <a:rPr lang="en-US" dirty="0" smtClean="0"/>
                        <a:t>Dow </a:t>
                      </a:r>
                      <a:r>
                        <a:rPr lang="en-US" dirty="0" err="1" smtClean="0"/>
                        <a:t>AgroSciences</a:t>
                      </a:r>
                      <a:endParaRPr lang="en-US" dirty="0"/>
                    </a:p>
                  </a:txBody>
                  <a:tcPr anchor="ctr"/>
                </a:tc>
              </a:tr>
              <a:tr h="581410">
                <a:tc>
                  <a:txBody>
                    <a:bodyPr/>
                    <a:lstStyle/>
                    <a:p>
                      <a:pPr algn="ctr"/>
                      <a:r>
                        <a:rPr lang="en-US" dirty="0" err="1" smtClean="0"/>
                        <a:t>Bentazon</a:t>
                      </a:r>
                      <a:endParaRPr lang="en-US" dirty="0"/>
                    </a:p>
                  </a:txBody>
                  <a:tcPr anchor="ctr"/>
                </a:tc>
                <a:tc>
                  <a:txBody>
                    <a:bodyPr/>
                    <a:lstStyle/>
                    <a:p>
                      <a:pPr algn="ctr"/>
                      <a:r>
                        <a:rPr lang="en-US" dirty="0" err="1" smtClean="0"/>
                        <a:t>Basagran</a:t>
                      </a:r>
                      <a:r>
                        <a:rPr lang="en-US" dirty="0" smtClean="0"/>
                        <a:t> T/O</a:t>
                      </a:r>
                      <a:endParaRPr lang="en-US" dirty="0"/>
                    </a:p>
                  </a:txBody>
                  <a:tcPr anchor="ctr"/>
                </a:tc>
                <a:tc>
                  <a:txBody>
                    <a:bodyPr/>
                    <a:lstStyle/>
                    <a:p>
                      <a:pPr algn="ctr"/>
                      <a:r>
                        <a:rPr lang="en-US" dirty="0" smtClean="0"/>
                        <a:t>BASF</a:t>
                      </a:r>
                      <a:endParaRPr lang="en-US" dirty="0"/>
                    </a:p>
                  </a:txBody>
                  <a:tcPr anchor="ctr"/>
                </a:tc>
              </a:tr>
              <a:tr h="581410">
                <a:tc>
                  <a:txBody>
                    <a:bodyPr/>
                    <a:lstStyle/>
                    <a:p>
                      <a:pPr algn="ctr"/>
                      <a:r>
                        <a:rPr lang="en-US" dirty="0" err="1" smtClean="0"/>
                        <a:t>Bromacil</a:t>
                      </a:r>
                      <a:endParaRPr lang="en-US" dirty="0"/>
                    </a:p>
                  </a:txBody>
                  <a:tcPr anchor="ctr"/>
                </a:tc>
                <a:tc>
                  <a:txBody>
                    <a:bodyPr/>
                    <a:lstStyle/>
                    <a:p>
                      <a:pPr algn="ctr"/>
                      <a:r>
                        <a:rPr lang="en-US" dirty="0" err="1" smtClean="0"/>
                        <a:t>Hyvar</a:t>
                      </a:r>
                      <a:r>
                        <a:rPr lang="en-US" dirty="0" smtClean="0"/>
                        <a:t> X</a:t>
                      </a:r>
                      <a:endParaRPr lang="en-US" dirty="0"/>
                    </a:p>
                  </a:txBody>
                  <a:tcPr anchor="ctr"/>
                </a:tc>
                <a:tc>
                  <a:txBody>
                    <a:bodyPr/>
                    <a:lstStyle/>
                    <a:p>
                      <a:pPr algn="ctr"/>
                      <a:r>
                        <a:rPr lang="en-US" dirty="0" smtClean="0"/>
                        <a:t>DuPont</a:t>
                      </a:r>
                      <a:endParaRPr lang="en-US" dirty="0"/>
                    </a:p>
                  </a:txBody>
                  <a:tcPr anchor="ctr"/>
                </a:tc>
              </a:tr>
            </a:tbl>
          </a:graphicData>
        </a:graphic>
      </p:graphicFrame>
    </p:spTree>
    <p:extLst>
      <p:ext uri="{BB962C8B-B14F-4D97-AF65-F5344CB8AC3E}">
        <p14:creationId xmlns:p14="http://schemas.microsoft.com/office/powerpoint/2010/main" val="15037193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9346"/>
            <a:ext cx="8229600" cy="1143000"/>
          </a:xfrm>
        </p:spPr>
        <p:txBody>
          <a:bodyPr/>
          <a:lstStyle/>
          <a:p>
            <a:r>
              <a:rPr lang="en-US" dirty="0" smtClean="0"/>
              <a:t>Table 3, page 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528403"/>
              </p:ext>
            </p:extLst>
          </p:nvPr>
        </p:nvGraphicFramePr>
        <p:xfrm>
          <a:off x="165836" y="1943624"/>
          <a:ext cx="8737820" cy="4130139"/>
        </p:xfrm>
        <a:graphic>
          <a:graphicData uri="http://schemas.openxmlformats.org/drawingml/2006/table">
            <a:tbl>
              <a:tblPr firstRow="1" bandRow="1">
                <a:tableStyleId>{5C22544A-7EE6-4342-B048-85BDC9FD1C3A}</a:tableStyleId>
              </a:tblPr>
              <a:tblGrid>
                <a:gridCol w="1566060"/>
                <a:gridCol w="2190496"/>
                <a:gridCol w="1187586"/>
                <a:gridCol w="1237069"/>
                <a:gridCol w="1270057"/>
                <a:gridCol w="1286552"/>
              </a:tblGrid>
              <a:tr h="1754987">
                <a:tc>
                  <a:txBody>
                    <a:bodyPr/>
                    <a:lstStyle/>
                    <a:p>
                      <a:pPr algn="ctr"/>
                      <a:r>
                        <a:rPr lang="en-US" dirty="0" smtClean="0"/>
                        <a:t>Trade</a:t>
                      </a:r>
                    </a:p>
                    <a:p>
                      <a:pPr algn="ctr"/>
                      <a:r>
                        <a:rPr lang="en-US" dirty="0" smtClean="0"/>
                        <a:t>Name</a:t>
                      </a:r>
                      <a:endParaRPr lang="en-US" dirty="0"/>
                    </a:p>
                  </a:txBody>
                  <a:tcPr anchor="ctr"/>
                </a:tc>
                <a:tc>
                  <a:txBody>
                    <a:bodyPr/>
                    <a:lstStyle/>
                    <a:p>
                      <a:pPr algn="ctr"/>
                      <a:r>
                        <a:rPr lang="en-US" dirty="0" smtClean="0"/>
                        <a:t>Common Name</a:t>
                      </a:r>
                    </a:p>
                    <a:p>
                      <a:pPr algn="ctr"/>
                      <a:r>
                        <a:rPr lang="en-US" dirty="0" smtClean="0"/>
                        <a:t>(Active Ingredient)</a:t>
                      </a:r>
                      <a:endParaRPr lang="en-US" dirty="0"/>
                    </a:p>
                  </a:txBody>
                  <a:tcPr anchor="ctr"/>
                </a:tc>
                <a:tc>
                  <a:txBody>
                    <a:bodyPr/>
                    <a:lstStyle/>
                    <a:p>
                      <a:pPr algn="ctr"/>
                      <a:r>
                        <a:rPr lang="en-US" dirty="0" smtClean="0"/>
                        <a:t>Signal</a:t>
                      </a:r>
                    </a:p>
                    <a:p>
                      <a:pPr algn="ctr"/>
                      <a:r>
                        <a:rPr lang="en-US" dirty="0" smtClean="0"/>
                        <a:t>Word</a:t>
                      </a:r>
                      <a:endParaRPr lang="en-US" dirty="0"/>
                    </a:p>
                  </a:txBody>
                  <a:tcPr anchor="ctr"/>
                </a:tc>
                <a:tc>
                  <a:txBody>
                    <a:bodyPr/>
                    <a:lstStyle/>
                    <a:p>
                      <a:pPr algn="ctr"/>
                      <a:r>
                        <a:rPr lang="en-US" dirty="0" smtClean="0"/>
                        <a:t>Acute</a:t>
                      </a:r>
                    </a:p>
                    <a:p>
                      <a:pPr algn="ctr"/>
                      <a:r>
                        <a:rPr lang="en-US" dirty="0" smtClean="0"/>
                        <a:t>Oral LD50</a:t>
                      </a:r>
                    </a:p>
                    <a:p>
                      <a:pPr algn="ctr"/>
                      <a:r>
                        <a:rPr lang="en-US" dirty="0" smtClean="0"/>
                        <a:t>(Rat)</a:t>
                      </a:r>
                    </a:p>
                    <a:p>
                      <a:pPr algn="ctr"/>
                      <a:r>
                        <a:rPr lang="en-US" dirty="0" smtClean="0"/>
                        <a:t>(mg/kg)</a:t>
                      </a:r>
                      <a:endParaRPr lang="en-US" dirty="0"/>
                    </a:p>
                  </a:txBody>
                  <a:tcPr anchor="ctr"/>
                </a:tc>
                <a:tc>
                  <a:txBody>
                    <a:bodyPr/>
                    <a:lstStyle/>
                    <a:p>
                      <a:pPr algn="ctr"/>
                      <a:r>
                        <a:rPr lang="en-US" dirty="0" smtClean="0"/>
                        <a:t>Acute</a:t>
                      </a:r>
                    </a:p>
                    <a:p>
                      <a:pPr algn="ctr"/>
                      <a:r>
                        <a:rPr lang="en-US" dirty="0" smtClean="0"/>
                        <a:t>Dermal LD50</a:t>
                      </a:r>
                    </a:p>
                    <a:p>
                      <a:pPr algn="ctr"/>
                      <a:r>
                        <a:rPr lang="en-US" dirty="0" smtClean="0"/>
                        <a:t>(Rabbit)</a:t>
                      </a:r>
                    </a:p>
                    <a:p>
                      <a:pPr algn="ctr"/>
                      <a:r>
                        <a:rPr lang="en-US" dirty="0" smtClean="0"/>
                        <a:t>(mg/kg)</a:t>
                      </a:r>
                      <a:endParaRPr lang="en-US" dirty="0"/>
                    </a:p>
                  </a:txBody>
                  <a:tcPr anchor="ctr"/>
                </a:tc>
                <a:tc>
                  <a:txBody>
                    <a:bodyPr/>
                    <a:lstStyle/>
                    <a:p>
                      <a:pPr algn="ctr"/>
                      <a:r>
                        <a:rPr lang="en-US" dirty="0" smtClean="0"/>
                        <a:t>4-hour</a:t>
                      </a:r>
                    </a:p>
                    <a:p>
                      <a:pPr algn="ctr"/>
                      <a:r>
                        <a:rPr lang="en-US" dirty="0" smtClean="0"/>
                        <a:t>Inhalation</a:t>
                      </a:r>
                    </a:p>
                    <a:p>
                      <a:pPr algn="ctr"/>
                      <a:r>
                        <a:rPr lang="en-US" dirty="0" smtClean="0"/>
                        <a:t>LC50 (Rat)</a:t>
                      </a:r>
                    </a:p>
                    <a:p>
                      <a:pPr algn="ctr"/>
                      <a:r>
                        <a:rPr lang="en-US" dirty="0" smtClean="0"/>
                        <a:t>(mg/L)</a:t>
                      </a:r>
                      <a:endParaRPr lang="en-US" dirty="0"/>
                    </a:p>
                  </a:txBody>
                  <a:tcPr anchor="ctr"/>
                </a:tc>
              </a:tr>
              <a:tr h="547496">
                <a:tc>
                  <a:txBody>
                    <a:bodyPr/>
                    <a:lstStyle/>
                    <a:p>
                      <a:pPr algn="ctr"/>
                      <a:r>
                        <a:rPr lang="en-US" dirty="0" smtClean="0"/>
                        <a:t>Acclaim Extra</a:t>
                      </a:r>
                      <a:endParaRPr lang="en-US" dirty="0"/>
                    </a:p>
                  </a:txBody>
                  <a:tcPr anchor="ctr"/>
                </a:tc>
                <a:tc>
                  <a:txBody>
                    <a:bodyPr/>
                    <a:lstStyle/>
                    <a:p>
                      <a:pPr algn="ctr"/>
                      <a:r>
                        <a:rPr lang="en-US" dirty="0" err="1" smtClean="0"/>
                        <a:t>Fenoxaprop</a:t>
                      </a:r>
                      <a:r>
                        <a:rPr lang="en-US" dirty="0" smtClean="0"/>
                        <a:t>-P-ethyl</a:t>
                      </a:r>
                      <a:endParaRPr lang="en-US" dirty="0"/>
                    </a:p>
                  </a:txBody>
                  <a:tcPr anchor="ctr"/>
                </a:tc>
                <a:tc>
                  <a:txBody>
                    <a:bodyPr/>
                    <a:lstStyle/>
                    <a:p>
                      <a:pPr algn="ctr"/>
                      <a:r>
                        <a:rPr lang="en-US" dirty="0" smtClean="0"/>
                        <a:t>Caution</a:t>
                      </a:r>
                      <a:endParaRPr lang="en-US" dirty="0"/>
                    </a:p>
                  </a:txBody>
                  <a:tcPr anchor="ctr"/>
                </a:tc>
                <a:tc>
                  <a:txBody>
                    <a:bodyPr/>
                    <a:lstStyle/>
                    <a:p>
                      <a:pPr algn="ctr"/>
                      <a:r>
                        <a:rPr lang="en-US" dirty="0" smtClean="0"/>
                        <a:t>&gt;5,000</a:t>
                      </a:r>
                      <a:endParaRPr lang="en-US" dirty="0"/>
                    </a:p>
                  </a:txBody>
                  <a:tcPr anchor="ctr"/>
                </a:tc>
                <a:tc>
                  <a:txBody>
                    <a:bodyPr/>
                    <a:lstStyle/>
                    <a:p>
                      <a:pPr algn="ctr"/>
                      <a:r>
                        <a:rPr lang="en-US" dirty="0" smtClean="0"/>
                        <a:t>&gt;4,000</a:t>
                      </a:r>
                      <a:r>
                        <a:rPr lang="en-US" baseline="30000" dirty="0" smtClean="0"/>
                        <a:t>3</a:t>
                      </a:r>
                      <a:endParaRPr lang="en-US" dirty="0"/>
                    </a:p>
                  </a:txBody>
                  <a:tcPr anchor="ctr"/>
                </a:tc>
                <a:tc>
                  <a:txBody>
                    <a:bodyPr/>
                    <a:lstStyle/>
                    <a:p>
                      <a:pPr algn="ctr"/>
                      <a:r>
                        <a:rPr lang="en-US" dirty="0" smtClean="0"/>
                        <a:t>&gt;10.7</a:t>
                      </a:r>
                      <a:endParaRPr lang="en-US" dirty="0"/>
                    </a:p>
                  </a:txBody>
                  <a:tcPr anchor="ctr"/>
                </a:tc>
              </a:tr>
              <a:tr h="547496">
                <a:tc>
                  <a:txBody>
                    <a:bodyPr/>
                    <a:lstStyle/>
                    <a:p>
                      <a:pPr algn="ctr"/>
                      <a:r>
                        <a:rPr lang="en-US" dirty="0" smtClean="0"/>
                        <a:t>Accord Concentrate</a:t>
                      </a:r>
                      <a:endParaRPr lang="en-US" dirty="0"/>
                    </a:p>
                  </a:txBody>
                  <a:tcPr anchor="ctr"/>
                </a:tc>
                <a:tc>
                  <a:txBody>
                    <a:bodyPr/>
                    <a:lstStyle/>
                    <a:p>
                      <a:pPr algn="ctr"/>
                      <a:r>
                        <a:rPr lang="en-US" dirty="0" smtClean="0"/>
                        <a:t>Glyphosate</a:t>
                      </a:r>
                      <a:endParaRPr lang="en-US" dirty="0"/>
                    </a:p>
                  </a:txBody>
                  <a:tcPr anchor="ctr"/>
                </a:tc>
                <a:tc>
                  <a:txBody>
                    <a:bodyPr/>
                    <a:lstStyle/>
                    <a:p>
                      <a:pPr algn="ctr"/>
                      <a:r>
                        <a:rPr lang="en-US" dirty="0" smtClean="0"/>
                        <a:t>Caution</a:t>
                      </a:r>
                      <a:endParaRPr lang="en-US" dirty="0"/>
                    </a:p>
                  </a:txBody>
                  <a:tcPr anchor="ctr"/>
                </a:tc>
                <a:tc>
                  <a:txBody>
                    <a:bodyPr/>
                    <a:lstStyle/>
                    <a:p>
                      <a:pPr algn="ctr"/>
                      <a:r>
                        <a:rPr lang="en-US" dirty="0" smtClean="0"/>
                        <a:t>&gt;5,000</a:t>
                      </a:r>
                      <a:endParaRPr lang="en-US" dirty="0"/>
                    </a:p>
                  </a:txBody>
                  <a:tcPr anchor="ctr"/>
                </a:tc>
                <a:tc>
                  <a:txBody>
                    <a:bodyPr/>
                    <a:lstStyle/>
                    <a:p>
                      <a:pPr algn="ctr"/>
                      <a:r>
                        <a:rPr lang="en-US" dirty="0" smtClean="0"/>
                        <a:t>&gt;5,000</a:t>
                      </a:r>
                      <a:endParaRPr lang="en-US" dirty="0"/>
                    </a:p>
                  </a:txBody>
                  <a:tcPr anchor="ctr"/>
                </a:tc>
                <a:tc>
                  <a:txBody>
                    <a:bodyPr/>
                    <a:lstStyle/>
                    <a:p>
                      <a:pPr algn="ctr"/>
                      <a:r>
                        <a:rPr lang="en-US" dirty="0" smtClean="0"/>
                        <a:t>&gt;6.37</a:t>
                      </a:r>
                      <a:endParaRPr lang="en-US" dirty="0"/>
                    </a:p>
                  </a:txBody>
                  <a:tcPr anchor="ctr"/>
                </a:tc>
              </a:tr>
              <a:tr h="547496">
                <a:tc>
                  <a:txBody>
                    <a:bodyPr/>
                    <a:lstStyle/>
                    <a:p>
                      <a:pPr algn="ctr"/>
                      <a:r>
                        <a:rPr lang="en-US" dirty="0" err="1" smtClean="0"/>
                        <a:t>Aquaneat</a:t>
                      </a:r>
                      <a:endParaRPr lang="en-US" dirty="0"/>
                    </a:p>
                  </a:txBody>
                  <a:tcPr anchor="ctr"/>
                </a:tc>
                <a:tc>
                  <a:txBody>
                    <a:bodyPr/>
                    <a:lstStyle/>
                    <a:p>
                      <a:pPr algn="ctr"/>
                      <a:r>
                        <a:rPr lang="en-US" dirty="0" smtClean="0"/>
                        <a:t>Glyphosate</a:t>
                      </a:r>
                      <a:endParaRPr lang="en-US" dirty="0"/>
                    </a:p>
                  </a:txBody>
                  <a:tcPr anchor="ctr"/>
                </a:tc>
                <a:tc>
                  <a:txBody>
                    <a:bodyPr/>
                    <a:lstStyle/>
                    <a:p>
                      <a:pPr algn="ctr"/>
                      <a:r>
                        <a:rPr lang="en-US" dirty="0" smtClean="0"/>
                        <a:t>Caution</a:t>
                      </a:r>
                      <a:endParaRPr lang="en-US" dirty="0"/>
                    </a:p>
                  </a:txBody>
                  <a:tcPr anchor="ctr"/>
                </a:tc>
                <a:tc>
                  <a:txBody>
                    <a:bodyPr/>
                    <a:lstStyle/>
                    <a:p>
                      <a:pPr algn="ctr"/>
                      <a:r>
                        <a:rPr lang="en-US" dirty="0" smtClean="0"/>
                        <a:t>&gt;5,000</a:t>
                      </a:r>
                      <a:endParaRPr lang="en-US" dirty="0"/>
                    </a:p>
                  </a:txBody>
                  <a:tcPr anchor="ctr"/>
                </a:tc>
                <a:tc>
                  <a:txBody>
                    <a:bodyPr/>
                    <a:lstStyle/>
                    <a:p>
                      <a:pPr algn="ctr"/>
                      <a:r>
                        <a:rPr lang="en-US" dirty="0" smtClean="0"/>
                        <a:t>&gt;5,000</a:t>
                      </a:r>
                      <a:endParaRPr lang="en-US" dirty="0"/>
                    </a:p>
                  </a:txBody>
                  <a:tcPr anchor="ctr"/>
                </a:tc>
                <a:tc>
                  <a:txBody>
                    <a:bodyPr/>
                    <a:lstStyle/>
                    <a:p>
                      <a:pPr algn="ctr"/>
                      <a:r>
                        <a:rPr lang="en-US" dirty="0" smtClean="0"/>
                        <a:t>&gt;4.24</a:t>
                      </a:r>
                      <a:endParaRPr lang="en-US" dirty="0"/>
                    </a:p>
                  </a:txBody>
                  <a:tcPr anchor="ctr"/>
                </a:tc>
              </a:tr>
              <a:tr h="547496">
                <a:tc>
                  <a:txBody>
                    <a:bodyPr/>
                    <a:lstStyle/>
                    <a:p>
                      <a:pPr algn="ctr"/>
                      <a:r>
                        <a:rPr lang="en-US" dirty="0" smtClean="0"/>
                        <a:t>Arsenal AC</a:t>
                      </a:r>
                      <a:endParaRPr lang="en-US" dirty="0"/>
                    </a:p>
                  </a:txBody>
                  <a:tcPr anchor="ctr"/>
                </a:tc>
                <a:tc>
                  <a:txBody>
                    <a:bodyPr/>
                    <a:lstStyle/>
                    <a:p>
                      <a:pPr algn="ctr"/>
                      <a:r>
                        <a:rPr lang="en-US" dirty="0" err="1" smtClean="0"/>
                        <a:t>Imazapyr</a:t>
                      </a:r>
                      <a:endParaRPr lang="en-US" dirty="0"/>
                    </a:p>
                  </a:txBody>
                  <a:tcPr anchor="ctr"/>
                </a:tc>
                <a:tc>
                  <a:txBody>
                    <a:bodyPr/>
                    <a:lstStyle/>
                    <a:p>
                      <a:pPr algn="ctr"/>
                      <a:r>
                        <a:rPr lang="en-US" dirty="0" smtClean="0"/>
                        <a:t>Caution</a:t>
                      </a:r>
                      <a:endParaRPr lang="en-US" dirty="0"/>
                    </a:p>
                  </a:txBody>
                  <a:tcPr anchor="ctr"/>
                </a:tc>
                <a:tc>
                  <a:txBody>
                    <a:bodyPr/>
                    <a:lstStyle/>
                    <a:p>
                      <a:pPr algn="ctr"/>
                      <a:r>
                        <a:rPr lang="en-US" dirty="0" smtClean="0"/>
                        <a:t>&gt;5,000</a:t>
                      </a:r>
                      <a:endParaRPr lang="en-US" dirty="0"/>
                    </a:p>
                  </a:txBody>
                  <a:tcPr anchor="ctr"/>
                </a:tc>
                <a:tc>
                  <a:txBody>
                    <a:bodyPr/>
                    <a:lstStyle/>
                    <a:p>
                      <a:pPr algn="ctr"/>
                      <a:r>
                        <a:rPr lang="en-US" dirty="0" smtClean="0"/>
                        <a:t>&gt;5,000</a:t>
                      </a:r>
                      <a:endParaRPr lang="en-US" dirty="0"/>
                    </a:p>
                  </a:txBody>
                  <a:tcPr anchor="ctr"/>
                </a:tc>
                <a:tc>
                  <a:txBody>
                    <a:bodyPr/>
                    <a:lstStyle/>
                    <a:p>
                      <a:pPr algn="ctr"/>
                      <a:r>
                        <a:rPr lang="en-US" dirty="0" smtClean="0"/>
                        <a:t>4.62</a:t>
                      </a:r>
                      <a:endParaRPr lang="en-US" dirty="0"/>
                    </a:p>
                  </a:txBody>
                  <a:tcPr anchor="ctr"/>
                </a:tc>
              </a:tr>
            </a:tbl>
          </a:graphicData>
        </a:graphic>
      </p:graphicFrame>
    </p:spTree>
    <p:extLst>
      <p:ext uri="{BB962C8B-B14F-4D97-AF65-F5344CB8AC3E}">
        <p14:creationId xmlns:p14="http://schemas.microsoft.com/office/powerpoint/2010/main" val="34800650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able3.jpg"/>
          <p:cNvPicPr>
            <a:picLocks noGrp="1" noChangeAspect="1"/>
          </p:cNvPicPr>
          <p:nvPr>
            <p:ph idx="1"/>
          </p:nvPr>
        </p:nvPicPr>
        <p:blipFill rotWithShape="1">
          <a:blip r:embed="rId2">
            <a:extLst>
              <a:ext uri="{28A0092B-C50C-407E-A947-70E740481C1C}">
                <a14:useLocalDpi xmlns:a14="http://schemas.microsoft.com/office/drawing/2010/main" val="0"/>
              </a:ext>
            </a:extLst>
          </a:blip>
          <a:srcRect t="1031" b="3106"/>
          <a:stretch/>
        </p:blipFill>
        <p:spPr>
          <a:xfrm>
            <a:off x="0" y="0"/>
            <a:ext cx="9144000" cy="6858000"/>
          </a:xfrm>
        </p:spPr>
      </p:pic>
    </p:spTree>
    <p:extLst>
      <p:ext uri="{BB962C8B-B14F-4D97-AF65-F5344CB8AC3E}">
        <p14:creationId xmlns:p14="http://schemas.microsoft.com/office/powerpoint/2010/main" val="12793025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0098" name="Group 2"/>
          <p:cNvGrpSpPr>
            <a:grpSpLocks/>
          </p:cNvGrpSpPr>
          <p:nvPr/>
        </p:nvGrpSpPr>
        <p:grpSpPr bwMode="auto">
          <a:xfrm>
            <a:off x="1447800" y="381000"/>
            <a:ext cx="6553200" cy="6248400"/>
            <a:chOff x="1488" y="240"/>
            <a:chExt cx="3840" cy="3744"/>
          </a:xfrm>
        </p:grpSpPr>
        <p:pic>
          <p:nvPicPr>
            <p:cNvPr id="260099" name="Picture 3" descr="td2"/>
            <p:cNvPicPr>
              <a:picLocks noChangeAspect="1" noChangeArrowheads="1"/>
            </p:cNvPicPr>
            <p:nvPr/>
          </p:nvPicPr>
          <p:blipFill>
            <a:blip r:embed="rId3">
              <a:extLst>
                <a:ext uri="{28A0092B-C50C-407E-A947-70E740481C1C}">
                  <a14:useLocalDpi xmlns:a14="http://schemas.microsoft.com/office/drawing/2010/main" val="0"/>
                </a:ext>
              </a:extLst>
            </a:blip>
            <a:srcRect r="1202"/>
            <a:stretch>
              <a:fillRect/>
            </a:stretch>
          </p:blipFill>
          <p:spPr bwMode="auto">
            <a:xfrm>
              <a:off x="1488" y="240"/>
              <a:ext cx="3696" cy="3672"/>
            </a:xfrm>
            <a:prstGeom prst="rect">
              <a:avLst/>
            </a:prstGeom>
            <a:noFill/>
            <a:extLst>
              <a:ext uri="{909E8E84-426E-40dd-AFC4-6F175D3DCCD1}">
                <a14:hiddenFill xmlns:a14="http://schemas.microsoft.com/office/drawing/2010/main">
                  <a:solidFill>
                    <a:srgbClr val="FFFFFF"/>
                  </a:solidFill>
                </a14:hiddenFill>
              </a:ext>
            </a:extLst>
          </p:spPr>
        </p:pic>
        <p:sp>
          <p:nvSpPr>
            <p:cNvPr id="260100" name="Rectangle 4"/>
            <p:cNvSpPr>
              <a:spLocks noChangeArrowheads="1"/>
            </p:cNvSpPr>
            <p:nvPr/>
          </p:nvSpPr>
          <p:spPr bwMode="auto">
            <a:xfrm>
              <a:off x="3984" y="3456"/>
              <a:ext cx="1344" cy="52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0101" name="Text Box 5"/>
            <p:cNvSpPr txBox="1">
              <a:spLocks noChangeArrowheads="1"/>
            </p:cNvSpPr>
            <p:nvPr/>
          </p:nvSpPr>
          <p:spPr bwMode="auto">
            <a:xfrm>
              <a:off x="4224" y="3547"/>
              <a:ext cx="84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000">
                  <a:solidFill>
                    <a:srgbClr val="000099"/>
                  </a:solidFill>
                  <a:latin typeface="Arial" charset="0"/>
                </a:rPr>
                <a:t>Review</a:t>
              </a:r>
              <a:endParaRPr lang="en-US" sz="3400">
                <a:solidFill>
                  <a:srgbClr val="FFFFFF"/>
                </a:solidFill>
                <a:latin typeface="Arial" charset="0"/>
              </a:endParaRPr>
            </a:p>
          </p:txBody>
        </p:sp>
      </p:grpSp>
      <p:grpSp>
        <p:nvGrpSpPr>
          <p:cNvPr id="260102" name="Group 6"/>
          <p:cNvGrpSpPr>
            <a:grpSpLocks/>
          </p:cNvGrpSpPr>
          <p:nvPr/>
        </p:nvGrpSpPr>
        <p:grpSpPr bwMode="auto">
          <a:xfrm>
            <a:off x="5638800" y="533400"/>
            <a:ext cx="3276600" cy="609600"/>
            <a:chOff x="3744" y="336"/>
            <a:chExt cx="2064" cy="384"/>
          </a:xfrm>
        </p:grpSpPr>
        <p:sp>
          <p:nvSpPr>
            <p:cNvPr id="260103" name="Oval 7"/>
            <p:cNvSpPr>
              <a:spLocks noChangeArrowheads="1"/>
            </p:cNvSpPr>
            <p:nvPr/>
          </p:nvSpPr>
          <p:spPr bwMode="auto">
            <a:xfrm>
              <a:off x="4704" y="336"/>
              <a:ext cx="1104" cy="384"/>
            </a:xfrm>
            <a:prstGeom prst="ellipse">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solidFill>
                    <a:srgbClr val="FFFFFF"/>
                  </a:solidFill>
                  <a:latin typeface="Arial" charset="0"/>
                </a:rPr>
                <a:t>Signal Word</a:t>
              </a:r>
            </a:p>
          </p:txBody>
        </p:sp>
        <p:sp>
          <p:nvSpPr>
            <p:cNvPr id="260104" name="Line 8"/>
            <p:cNvSpPr>
              <a:spLocks noChangeShapeType="1"/>
            </p:cNvSpPr>
            <p:nvPr/>
          </p:nvSpPr>
          <p:spPr bwMode="auto">
            <a:xfrm rot="10800000" flipV="1">
              <a:off x="3744" y="480"/>
              <a:ext cx="960" cy="48"/>
            </a:xfrm>
            <a:prstGeom prst="line">
              <a:avLst/>
            </a:prstGeom>
            <a:noFill/>
            <a:ln w="5715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grpSp>
      <p:sp>
        <p:nvSpPr>
          <p:cNvPr id="260105" name="Rectangle 9"/>
          <p:cNvSpPr>
            <a:spLocks noChangeArrowheads="1"/>
          </p:cNvSpPr>
          <p:nvPr/>
        </p:nvSpPr>
        <p:spPr bwMode="auto">
          <a:xfrm>
            <a:off x="4343400" y="685800"/>
            <a:ext cx="1219200" cy="3048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Signal Words and Symbols</a:t>
            </a:r>
          </a:p>
        </p:txBody>
      </p:sp>
      <p:sp>
        <p:nvSpPr>
          <p:cNvPr id="20483" name="Rectangle 3"/>
          <p:cNvSpPr>
            <a:spLocks noGrp="1" noChangeArrowheads="1"/>
          </p:cNvSpPr>
          <p:nvPr>
            <p:ph idx="1"/>
          </p:nvPr>
        </p:nvSpPr>
        <p:spPr/>
        <p:txBody>
          <a:bodyPr/>
          <a:lstStyle/>
          <a:p>
            <a:r>
              <a:rPr lang="en-US"/>
              <a:t>Indicates the acute toxicity to humans and animals</a:t>
            </a:r>
          </a:p>
          <a:p>
            <a:r>
              <a:rPr lang="en-US"/>
              <a:t>Includes statement </a:t>
            </a:r>
            <a:r>
              <a:rPr lang="ja-JP" altLang="en-US">
                <a:latin typeface="Arial"/>
              </a:rPr>
              <a:t>“</a:t>
            </a:r>
            <a:r>
              <a:rPr lang="en-US"/>
              <a:t>Keep Out of Reach of Children</a:t>
            </a:r>
            <a:r>
              <a:rPr lang="ja-JP" altLang="en-US">
                <a:latin typeface="Arial"/>
              </a:rPr>
              <a:t>”</a:t>
            </a:r>
            <a:endParaRPr lang="en-US"/>
          </a:p>
        </p:txBody>
      </p:sp>
      <p:graphicFrame>
        <p:nvGraphicFramePr>
          <p:cNvPr id="20485" name="Object 5"/>
          <p:cNvGraphicFramePr>
            <a:graphicFrameLocks noChangeAspect="1"/>
          </p:cNvGraphicFramePr>
          <p:nvPr/>
        </p:nvGraphicFramePr>
        <p:xfrm>
          <a:off x="762000" y="4419600"/>
          <a:ext cx="7696200" cy="1874838"/>
        </p:xfrm>
        <a:graphic>
          <a:graphicData uri="http://schemas.openxmlformats.org/presentationml/2006/ole">
            <mc:AlternateContent xmlns:mc="http://schemas.openxmlformats.org/markup-compatibility/2006">
              <mc:Choice xmlns:v="urn:schemas-microsoft-com:vml" Requires="v">
                <p:oleObj spid="_x0000_s21524" name="Bitmap Image" r:id="rId4" imgW="5276190" imgH="1286055" progId="Paint.Picture">
                  <p:embed/>
                </p:oleObj>
              </mc:Choice>
              <mc:Fallback>
                <p:oleObj name="Bitmap Image" r:id="rId4" imgW="5276190" imgH="1286055"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419600"/>
                        <a:ext cx="7696200" cy="187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228600"/>
            <a:ext cx="7772400" cy="1143000"/>
          </a:xfrm>
        </p:spPr>
        <p:txBody>
          <a:bodyPr/>
          <a:lstStyle/>
          <a:p>
            <a:r>
              <a:rPr lang="en-US"/>
              <a:t>Signal Words and Symbols</a:t>
            </a:r>
          </a:p>
        </p:txBody>
      </p:sp>
      <p:sp>
        <p:nvSpPr>
          <p:cNvPr id="21507" name="Rectangle 3"/>
          <p:cNvSpPr>
            <a:spLocks noGrp="1" noChangeArrowheads="1"/>
          </p:cNvSpPr>
          <p:nvPr>
            <p:ph idx="1"/>
          </p:nvPr>
        </p:nvSpPr>
        <p:spPr>
          <a:xfrm>
            <a:off x="685800" y="1524000"/>
            <a:ext cx="7772400" cy="4114800"/>
          </a:xfrm>
        </p:spPr>
        <p:txBody>
          <a:bodyPr/>
          <a:lstStyle/>
          <a:p>
            <a:pPr>
              <a:buFont typeface="Wingdings" charset="0"/>
              <a:buNone/>
            </a:pPr>
            <a:r>
              <a:rPr lang="en-US" dirty="0">
                <a:solidFill>
                  <a:srgbClr val="FAC090"/>
                </a:solidFill>
              </a:rPr>
              <a:t>DANGER-POISON </a:t>
            </a:r>
            <a:r>
              <a:rPr lang="en-US" dirty="0"/>
              <a:t>with a skull-and-crossbones symbol</a:t>
            </a:r>
          </a:p>
          <a:p>
            <a:r>
              <a:rPr lang="en-US" i="1" dirty="0" err="1"/>
              <a:t>Peligro</a:t>
            </a:r>
            <a:r>
              <a:rPr lang="en-US" dirty="0"/>
              <a:t> (Spanish for </a:t>
            </a:r>
            <a:r>
              <a:rPr lang="ja-JP" altLang="en-US" dirty="0">
                <a:latin typeface="Arial"/>
              </a:rPr>
              <a:t>“</a:t>
            </a:r>
            <a:r>
              <a:rPr lang="en-US" dirty="0"/>
              <a:t>danger</a:t>
            </a:r>
            <a:r>
              <a:rPr lang="ja-JP" altLang="en-US" dirty="0">
                <a:latin typeface="Arial"/>
              </a:rPr>
              <a:t>”</a:t>
            </a:r>
            <a:r>
              <a:rPr lang="en-US" dirty="0"/>
              <a:t> must also appear on the label</a:t>
            </a:r>
          </a:p>
          <a:p>
            <a:r>
              <a:rPr lang="en-US" dirty="0"/>
              <a:t>Indicates product is highly toxic by </a:t>
            </a:r>
            <a:r>
              <a:rPr lang="en-US" i="1" dirty="0"/>
              <a:t>any</a:t>
            </a:r>
            <a:r>
              <a:rPr lang="en-US" dirty="0"/>
              <a:t> route of entry</a:t>
            </a:r>
          </a:p>
        </p:txBody>
      </p:sp>
      <p:graphicFrame>
        <p:nvGraphicFramePr>
          <p:cNvPr id="21511" name="Object 7"/>
          <p:cNvGraphicFramePr>
            <a:graphicFrameLocks noChangeAspect="1"/>
          </p:cNvGraphicFramePr>
          <p:nvPr/>
        </p:nvGraphicFramePr>
        <p:xfrm>
          <a:off x="1447800" y="4953000"/>
          <a:ext cx="6477000" cy="1577975"/>
        </p:xfrm>
        <a:graphic>
          <a:graphicData uri="http://schemas.openxmlformats.org/presentationml/2006/ole">
            <mc:AlternateContent xmlns:mc="http://schemas.openxmlformats.org/markup-compatibility/2006">
              <mc:Choice xmlns:v="urn:schemas-microsoft-com:vml" Requires="v">
                <p:oleObj spid="_x0000_s23572" name="Bitmap Image" r:id="rId4" imgW="5276190" imgH="1286055" progId="Paint.Picture">
                  <p:embed/>
                </p:oleObj>
              </mc:Choice>
              <mc:Fallback>
                <p:oleObj name="Bitmap Image" r:id="rId4" imgW="5276190" imgH="1286055"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953000"/>
                        <a:ext cx="647700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7078"/>
            <a:ext cx="8229600" cy="1143000"/>
          </a:xfrm>
          <a:prstGeom prst="ellipse">
            <a:avLst/>
          </a:prstGeom>
        </p:spPr>
        <p:txBody>
          <a:bodyPr/>
          <a:lstStyle/>
          <a:p>
            <a:r>
              <a:rPr lang="en-US" dirty="0" smtClean="0"/>
              <a:t>Table 1, page 1</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728376"/>
              </p:ext>
            </p:extLst>
          </p:nvPr>
        </p:nvGraphicFramePr>
        <p:xfrm>
          <a:off x="457200" y="1965836"/>
          <a:ext cx="8229600" cy="3418953"/>
        </p:xfrm>
        <a:graphic>
          <a:graphicData uri="http://schemas.openxmlformats.org/drawingml/2006/table">
            <a:tbl>
              <a:tblPr firstRow="1" bandRow="1">
                <a:tableStyleId>{5C22544A-7EE6-4342-B048-85BDC9FD1C3A}</a:tableStyleId>
              </a:tblPr>
              <a:tblGrid>
                <a:gridCol w="2743200"/>
                <a:gridCol w="2743200"/>
                <a:gridCol w="2743200"/>
              </a:tblGrid>
              <a:tr h="1036197">
                <a:tc>
                  <a:txBody>
                    <a:bodyPr/>
                    <a:lstStyle/>
                    <a:p>
                      <a:pPr algn="ctr"/>
                      <a:r>
                        <a:rPr lang="en-US" sz="1800" dirty="0" smtClean="0">
                          <a:solidFill>
                            <a:srgbClr val="FFFFFF"/>
                          </a:solidFill>
                        </a:rPr>
                        <a:t>Trade Name</a:t>
                      </a:r>
                      <a:endParaRPr lang="en-US" sz="1800" dirty="0">
                        <a:solidFill>
                          <a:srgbClr val="FFFFFF"/>
                        </a:solidFill>
                      </a:endParaRPr>
                    </a:p>
                  </a:txBody>
                  <a:tcPr anchor="ctr"/>
                </a:tc>
                <a:tc>
                  <a:txBody>
                    <a:bodyPr/>
                    <a:lstStyle/>
                    <a:p>
                      <a:pPr algn="ctr"/>
                      <a:r>
                        <a:rPr lang="en-US" dirty="0" smtClean="0"/>
                        <a:t>Common Name</a:t>
                      </a:r>
                    </a:p>
                    <a:p>
                      <a:pPr algn="ctr"/>
                      <a:r>
                        <a:rPr lang="en-US" dirty="0" smtClean="0"/>
                        <a:t>(Active Ingredient)</a:t>
                      </a:r>
                      <a:endParaRPr lang="en-US" dirty="0"/>
                    </a:p>
                  </a:txBody>
                  <a:tcPr anchor="ctr"/>
                </a:tc>
                <a:tc>
                  <a:txBody>
                    <a:bodyPr/>
                    <a:lstStyle/>
                    <a:p>
                      <a:pPr algn="ctr"/>
                      <a:r>
                        <a:rPr lang="en-US" dirty="0" smtClean="0"/>
                        <a:t>Manufacturer</a:t>
                      </a:r>
                      <a:endParaRPr lang="en-US" dirty="0"/>
                    </a:p>
                  </a:txBody>
                  <a:tcPr anchor="ctr"/>
                </a:tc>
              </a:tr>
              <a:tr h="580892">
                <a:tc>
                  <a:txBody>
                    <a:bodyPr/>
                    <a:lstStyle/>
                    <a:p>
                      <a:pPr algn="ctr"/>
                      <a:r>
                        <a:rPr lang="en-US" dirty="0" smtClean="0"/>
                        <a:t>Acclaim Extra</a:t>
                      </a:r>
                      <a:endParaRPr lang="en-US" dirty="0"/>
                    </a:p>
                  </a:txBody>
                  <a:tcPr anchor="ctr"/>
                </a:tc>
                <a:tc>
                  <a:txBody>
                    <a:bodyPr/>
                    <a:lstStyle/>
                    <a:p>
                      <a:pPr algn="ctr"/>
                      <a:r>
                        <a:rPr lang="en-US" dirty="0" err="1" smtClean="0"/>
                        <a:t>Fenoxaprop</a:t>
                      </a:r>
                      <a:r>
                        <a:rPr lang="en-US" dirty="0" smtClean="0"/>
                        <a:t>-P-ethyl</a:t>
                      </a:r>
                      <a:endParaRPr lang="en-US" dirty="0"/>
                    </a:p>
                  </a:txBody>
                  <a:tcPr anchor="ctr"/>
                </a:tc>
                <a:tc>
                  <a:txBody>
                    <a:bodyPr/>
                    <a:lstStyle/>
                    <a:p>
                      <a:pPr algn="ctr"/>
                      <a:r>
                        <a:rPr lang="en-US" dirty="0" smtClean="0"/>
                        <a:t>Bayer</a:t>
                      </a:r>
                      <a:endParaRPr lang="en-US" dirty="0"/>
                    </a:p>
                  </a:txBody>
                  <a:tcPr anchor="ctr"/>
                </a:tc>
              </a:tr>
              <a:tr h="580892">
                <a:tc>
                  <a:txBody>
                    <a:bodyPr/>
                    <a:lstStyle/>
                    <a:p>
                      <a:pPr algn="ctr"/>
                      <a:r>
                        <a:rPr lang="en-US" dirty="0" smtClean="0"/>
                        <a:t>Accord Concentrate</a:t>
                      </a:r>
                      <a:endParaRPr lang="en-US" dirty="0"/>
                    </a:p>
                  </a:txBody>
                  <a:tcPr anchor="ctr"/>
                </a:tc>
                <a:tc>
                  <a:txBody>
                    <a:bodyPr/>
                    <a:lstStyle/>
                    <a:p>
                      <a:pPr algn="ctr"/>
                      <a:r>
                        <a:rPr lang="en-US" dirty="0" smtClean="0"/>
                        <a:t>Glyphosate</a:t>
                      </a:r>
                      <a:endParaRPr lang="en-US" dirty="0"/>
                    </a:p>
                  </a:txBody>
                  <a:tcPr anchor="ctr"/>
                </a:tc>
                <a:tc>
                  <a:txBody>
                    <a:bodyPr/>
                    <a:lstStyle/>
                    <a:p>
                      <a:pPr algn="ctr"/>
                      <a:r>
                        <a:rPr lang="en-US" dirty="0" smtClean="0"/>
                        <a:t>Dow </a:t>
                      </a:r>
                      <a:r>
                        <a:rPr lang="en-US" dirty="0" err="1" smtClean="0"/>
                        <a:t>AgroSciences</a:t>
                      </a:r>
                      <a:endParaRPr lang="en-US" dirty="0"/>
                    </a:p>
                  </a:txBody>
                  <a:tcPr anchor="ctr"/>
                </a:tc>
              </a:tr>
              <a:tr h="580892">
                <a:tc>
                  <a:txBody>
                    <a:bodyPr/>
                    <a:lstStyle/>
                    <a:p>
                      <a:pPr algn="ctr"/>
                      <a:r>
                        <a:rPr lang="en-US" dirty="0" err="1" smtClean="0"/>
                        <a:t>Aquaneat</a:t>
                      </a:r>
                      <a:endParaRPr lang="en-US" dirty="0"/>
                    </a:p>
                  </a:txBody>
                  <a:tcPr anchor="ctr"/>
                </a:tc>
                <a:tc>
                  <a:txBody>
                    <a:bodyPr/>
                    <a:lstStyle/>
                    <a:p>
                      <a:pPr algn="ctr"/>
                      <a:r>
                        <a:rPr lang="en-US" dirty="0" smtClean="0"/>
                        <a:t>Glyphosate</a:t>
                      </a:r>
                      <a:endParaRPr lang="en-US" dirty="0"/>
                    </a:p>
                  </a:txBody>
                  <a:tcPr anchor="ctr"/>
                </a:tc>
                <a:tc>
                  <a:txBody>
                    <a:bodyPr/>
                    <a:lstStyle/>
                    <a:p>
                      <a:pPr algn="ctr"/>
                      <a:r>
                        <a:rPr lang="en-US" dirty="0" err="1" smtClean="0"/>
                        <a:t>NuFarm</a:t>
                      </a:r>
                      <a:r>
                        <a:rPr lang="en-US" dirty="0" smtClean="0"/>
                        <a:t> Specialty Products</a:t>
                      </a:r>
                      <a:endParaRPr lang="en-US" dirty="0"/>
                    </a:p>
                  </a:txBody>
                  <a:tcPr anchor="ctr"/>
                </a:tc>
              </a:tr>
              <a:tr h="580892">
                <a:tc>
                  <a:txBody>
                    <a:bodyPr/>
                    <a:lstStyle/>
                    <a:p>
                      <a:pPr algn="ctr"/>
                      <a:r>
                        <a:rPr lang="en-US" dirty="0" smtClean="0"/>
                        <a:t>Arsenal AC</a:t>
                      </a:r>
                      <a:endParaRPr lang="en-US" dirty="0"/>
                    </a:p>
                  </a:txBody>
                  <a:tcPr anchor="ctr"/>
                </a:tc>
                <a:tc>
                  <a:txBody>
                    <a:bodyPr/>
                    <a:lstStyle/>
                    <a:p>
                      <a:pPr algn="ctr"/>
                      <a:r>
                        <a:rPr lang="en-US" dirty="0" err="1" smtClean="0"/>
                        <a:t>Imazapyr</a:t>
                      </a:r>
                      <a:endParaRPr lang="en-US" dirty="0"/>
                    </a:p>
                  </a:txBody>
                  <a:tcPr anchor="ctr"/>
                </a:tc>
                <a:tc>
                  <a:txBody>
                    <a:bodyPr/>
                    <a:lstStyle/>
                    <a:p>
                      <a:pPr algn="ctr"/>
                      <a:r>
                        <a:rPr lang="en-US" dirty="0" smtClean="0"/>
                        <a:t>BASF</a:t>
                      </a:r>
                      <a:endParaRPr lang="en-US" dirty="0"/>
                    </a:p>
                  </a:txBody>
                  <a:tcPr anchor="ctr"/>
                </a:tc>
              </a:tr>
            </a:tbl>
          </a:graphicData>
        </a:graphic>
      </p:graphicFrame>
      <p:sp>
        <p:nvSpPr>
          <p:cNvPr id="7" name="TextBox 6"/>
          <p:cNvSpPr txBox="1"/>
          <p:nvPr/>
        </p:nvSpPr>
        <p:spPr>
          <a:xfrm>
            <a:off x="10524499" y="90445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524648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1143000"/>
          </a:xfrm>
        </p:spPr>
        <p:txBody>
          <a:bodyPr/>
          <a:lstStyle/>
          <a:p>
            <a:r>
              <a:rPr lang="en-US"/>
              <a:t>Signal Words and Symbols</a:t>
            </a:r>
          </a:p>
        </p:txBody>
      </p:sp>
      <p:sp>
        <p:nvSpPr>
          <p:cNvPr id="24579" name="Rectangle 3"/>
          <p:cNvSpPr>
            <a:spLocks noGrp="1" noChangeArrowheads="1"/>
          </p:cNvSpPr>
          <p:nvPr>
            <p:ph idx="1"/>
          </p:nvPr>
        </p:nvSpPr>
        <p:spPr>
          <a:xfrm>
            <a:off x="4876800" y="1447800"/>
            <a:ext cx="3962400" cy="5029200"/>
          </a:xfrm>
        </p:spPr>
        <p:txBody>
          <a:bodyPr/>
          <a:lstStyle/>
          <a:p>
            <a:pPr>
              <a:buFont typeface="Wingdings" charset="0"/>
              <a:buNone/>
            </a:pPr>
            <a:r>
              <a:rPr lang="en-US" b="1" dirty="0">
                <a:solidFill>
                  <a:srgbClr val="FAC090"/>
                </a:solidFill>
              </a:rPr>
              <a:t>DANGER</a:t>
            </a:r>
            <a:endParaRPr lang="en-US" dirty="0">
              <a:solidFill>
                <a:srgbClr val="FAC090"/>
              </a:solidFill>
            </a:endParaRPr>
          </a:p>
          <a:p>
            <a:r>
              <a:rPr lang="en-US" dirty="0"/>
              <a:t>Products with this signal word can cause severe eye damage or skin irritation</a:t>
            </a:r>
          </a:p>
          <a:p>
            <a:r>
              <a:rPr lang="en-US" b="1" dirty="0">
                <a:solidFill>
                  <a:srgbClr val="FAC090"/>
                </a:solidFill>
              </a:rPr>
              <a:t>Tells nothing about toxicity</a:t>
            </a:r>
          </a:p>
          <a:p>
            <a:endParaRPr lang="en-US" dirty="0"/>
          </a:p>
        </p:txBody>
      </p:sp>
      <p:pic>
        <p:nvPicPr>
          <p:cNvPr id="24584" name="Picture 8" descr="Garlon_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9200"/>
            <a:ext cx="4837113" cy="5257800"/>
          </a:xfrm>
          <a:prstGeom prst="rect">
            <a:avLst/>
          </a:prstGeom>
          <a:noFill/>
          <a:extLst>
            <a:ext uri="{909E8E84-426E-40dd-AFC4-6F175D3DCCD1}">
              <a14:hiddenFill xmlns:a14="http://schemas.microsoft.com/office/drawing/2010/main">
                <a:solidFill>
                  <a:srgbClr val="FFFFFF"/>
                </a:solidFill>
              </a14:hiddenFill>
            </a:ext>
          </a:extLst>
        </p:spPr>
      </p:pic>
      <p:sp>
        <p:nvSpPr>
          <p:cNvPr id="24586" name="Oval 10"/>
          <p:cNvSpPr>
            <a:spLocks noChangeArrowheads="1"/>
          </p:cNvSpPr>
          <p:nvPr/>
        </p:nvSpPr>
        <p:spPr bwMode="auto">
          <a:xfrm>
            <a:off x="152400" y="5257800"/>
            <a:ext cx="2362200" cy="1066800"/>
          </a:xfrm>
          <a:prstGeom prst="ellipse">
            <a:avLst/>
          </a:prstGeom>
          <a:noFill/>
          <a:ln w="381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85800" y="228600"/>
            <a:ext cx="7772400" cy="1143000"/>
          </a:xfrm>
        </p:spPr>
        <p:txBody>
          <a:bodyPr/>
          <a:lstStyle/>
          <a:p>
            <a:r>
              <a:rPr lang="en-US" dirty="0"/>
              <a:t>Signal Words</a:t>
            </a:r>
          </a:p>
        </p:txBody>
      </p:sp>
      <p:sp>
        <p:nvSpPr>
          <p:cNvPr id="128003" name="Rectangle 3"/>
          <p:cNvSpPr>
            <a:spLocks noGrp="1" noChangeArrowheads="1"/>
          </p:cNvSpPr>
          <p:nvPr>
            <p:ph idx="1"/>
          </p:nvPr>
        </p:nvSpPr>
        <p:spPr>
          <a:xfrm>
            <a:off x="685800" y="1905000"/>
            <a:ext cx="8001000" cy="4648200"/>
          </a:xfrm>
        </p:spPr>
        <p:txBody>
          <a:bodyPr/>
          <a:lstStyle/>
          <a:p>
            <a:pPr>
              <a:buFont typeface="Wingdings" charset="0"/>
              <a:buNone/>
            </a:pPr>
            <a:r>
              <a:rPr lang="en-US" dirty="0">
                <a:solidFill>
                  <a:srgbClr val="FAC090"/>
                </a:solidFill>
              </a:rPr>
              <a:t>WARNING</a:t>
            </a:r>
          </a:p>
          <a:p>
            <a:pPr lvl="1">
              <a:buClr>
                <a:schemeClr val="accent1"/>
              </a:buClr>
              <a:buFont typeface="Wingdings" charset="0"/>
              <a:buChar char="l"/>
            </a:pPr>
            <a:r>
              <a:rPr lang="en-US" sz="3200" dirty="0"/>
              <a:t> Product is moderately toxic </a:t>
            </a:r>
          </a:p>
          <a:p>
            <a:pPr lvl="1">
              <a:buClr>
                <a:schemeClr val="accent1"/>
              </a:buClr>
              <a:buFont typeface="Wingdings" charset="0"/>
              <a:buChar char="l"/>
            </a:pPr>
            <a:r>
              <a:rPr lang="en-US" sz="3200" dirty="0"/>
              <a:t> </a:t>
            </a:r>
            <a:r>
              <a:rPr lang="en-US" sz="3200" dirty="0" err="1"/>
              <a:t>Aviso</a:t>
            </a:r>
            <a:r>
              <a:rPr lang="en-US" sz="3200" dirty="0"/>
              <a:t> (Spanish for </a:t>
            </a:r>
            <a:r>
              <a:rPr lang="ja-JP" altLang="en-US" sz="3200" dirty="0">
                <a:latin typeface="Arial"/>
              </a:rPr>
              <a:t>“</a:t>
            </a:r>
            <a:r>
              <a:rPr lang="en-US" sz="3200" dirty="0"/>
              <a:t>warning</a:t>
            </a:r>
            <a:r>
              <a:rPr lang="ja-JP" altLang="en-US" sz="3200" dirty="0">
                <a:latin typeface="Arial"/>
              </a:rPr>
              <a:t>”</a:t>
            </a:r>
            <a:r>
              <a:rPr lang="en-US" sz="3200" dirty="0"/>
              <a:t> </a:t>
            </a:r>
            <a:br>
              <a:rPr lang="en-US" sz="3200" dirty="0"/>
            </a:br>
            <a:r>
              <a:rPr lang="en-US" sz="3200" dirty="0"/>
              <a:t>must also appear on the label)</a:t>
            </a:r>
          </a:p>
          <a:p>
            <a:pPr lvl="1"/>
            <a:endParaRPr lang="en-US" sz="3200" dirty="0"/>
          </a:p>
        </p:txBody>
      </p:sp>
      <p:pic>
        <p:nvPicPr>
          <p:cNvPr id="128004" name="Picture 4"/>
          <p:cNvPicPr>
            <a:picLocks noChangeAspect="1" noChangeArrowheads="1"/>
          </p:cNvPicPr>
          <p:nvPr/>
        </p:nvPicPr>
        <p:blipFill>
          <a:blip r:embed="rId3">
            <a:extLst>
              <a:ext uri="{28A0092B-C50C-407E-A947-70E740481C1C}">
                <a14:useLocalDpi xmlns:a14="http://schemas.microsoft.com/office/drawing/2010/main" val="0"/>
              </a:ext>
            </a:extLst>
          </a:blip>
          <a:srcRect l="7031" t="68329" r="50000" b="23045"/>
          <a:stretch>
            <a:fillRect/>
          </a:stretch>
        </p:blipFill>
        <p:spPr bwMode="auto">
          <a:xfrm>
            <a:off x="152400" y="4648200"/>
            <a:ext cx="88392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85800" y="228600"/>
            <a:ext cx="7772400" cy="838200"/>
          </a:xfrm>
        </p:spPr>
        <p:txBody>
          <a:bodyPr/>
          <a:lstStyle/>
          <a:p>
            <a:r>
              <a:rPr lang="en-US"/>
              <a:t>Signal Words</a:t>
            </a:r>
          </a:p>
        </p:txBody>
      </p:sp>
      <p:sp>
        <p:nvSpPr>
          <p:cNvPr id="130051" name="Rectangle 3"/>
          <p:cNvSpPr>
            <a:spLocks noGrp="1" noChangeArrowheads="1"/>
          </p:cNvSpPr>
          <p:nvPr>
            <p:ph idx="1"/>
          </p:nvPr>
        </p:nvSpPr>
        <p:spPr>
          <a:xfrm>
            <a:off x="5334000" y="1371600"/>
            <a:ext cx="3429000" cy="4191000"/>
          </a:xfrm>
        </p:spPr>
        <p:txBody>
          <a:bodyPr/>
          <a:lstStyle/>
          <a:p>
            <a:pPr>
              <a:buFont typeface="Wingdings" charset="0"/>
              <a:buNone/>
            </a:pPr>
            <a:r>
              <a:rPr lang="en-US" dirty="0">
                <a:solidFill>
                  <a:srgbClr val="FAC090"/>
                </a:solidFill>
              </a:rPr>
              <a:t>CAUTION</a:t>
            </a:r>
          </a:p>
          <a:p>
            <a:pPr lvl="1">
              <a:buClr>
                <a:schemeClr val="accent1"/>
              </a:buClr>
              <a:buFont typeface="Wingdings" charset="0"/>
              <a:buChar char="l"/>
            </a:pPr>
            <a:r>
              <a:rPr lang="en-US" sz="3200" dirty="0"/>
              <a:t> Product is slightly toxic</a:t>
            </a:r>
          </a:p>
          <a:p>
            <a:pPr lvl="1">
              <a:buFontTx/>
              <a:buNone/>
            </a:pPr>
            <a:r>
              <a:rPr lang="en-US" sz="3200" dirty="0"/>
              <a:t>    may cause eye or skin irritation</a:t>
            </a:r>
          </a:p>
        </p:txBody>
      </p:sp>
      <p:pic>
        <p:nvPicPr>
          <p:cNvPr id="130053" name="Picture 5" descr="Garlon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8" y="990600"/>
            <a:ext cx="4983162" cy="5562600"/>
          </a:xfrm>
          <a:prstGeom prst="rect">
            <a:avLst/>
          </a:prstGeom>
          <a:noFill/>
          <a:extLst>
            <a:ext uri="{909E8E84-426E-40dd-AFC4-6F175D3DCCD1}">
              <a14:hiddenFill xmlns:a14="http://schemas.microsoft.com/office/drawing/2010/main">
                <a:solidFill>
                  <a:srgbClr val="FFFFFF"/>
                </a:solidFill>
              </a14:hiddenFill>
            </a:ext>
          </a:extLst>
        </p:spPr>
      </p:pic>
      <p:sp>
        <p:nvSpPr>
          <p:cNvPr id="130055" name="Oval 7"/>
          <p:cNvSpPr>
            <a:spLocks noChangeArrowheads="1"/>
          </p:cNvSpPr>
          <p:nvPr/>
        </p:nvSpPr>
        <p:spPr bwMode="auto">
          <a:xfrm>
            <a:off x="152400" y="4419600"/>
            <a:ext cx="2895600" cy="1143000"/>
          </a:xfrm>
          <a:prstGeom prst="ellipse">
            <a:avLst/>
          </a:prstGeom>
          <a:noFill/>
          <a:ln w="381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ble3_1.jpg"/>
          <p:cNvPicPr>
            <a:picLocks noGrp="1" noChangeAspect="1"/>
          </p:cNvPicPr>
          <p:nvPr>
            <p:ph idx="1"/>
          </p:nvPr>
        </p:nvPicPr>
        <p:blipFill rotWithShape="1">
          <a:blip r:embed="rId2">
            <a:extLst>
              <a:ext uri="{28A0092B-C50C-407E-A947-70E740481C1C}">
                <a14:useLocalDpi xmlns:a14="http://schemas.microsoft.com/office/drawing/2010/main" val="0"/>
              </a:ext>
            </a:extLst>
          </a:blip>
          <a:srcRect b="1314"/>
          <a:stretch/>
        </p:blipFill>
        <p:spPr>
          <a:xfrm>
            <a:off x="0" y="0"/>
            <a:ext cx="9144000" cy="6858000"/>
          </a:xfrm>
        </p:spPr>
      </p:pic>
    </p:spTree>
    <p:extLst>
      <p:ext uri="{BB962C8B-B14F-4D97-AF65-F5344CB8AC3E}">
        <p14:creationId xmlns:p14="http://schemas.microsoft.com/office/powerpoint/2010/main" val="34250802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ble3_2.jpg"/>
          <p:cNvPicPr>
            <a:picLocks noGrp="1" noChangeAspect="1"/>
          </p:cNvPicPr>
          <p:nvPr>
            <p:ph idx="1"/>
          </p:nvPr>
        </p:nvPicPr>
        <p:blipFill rotWithShape="1">
          <a:blip r:embed="rId2">
            <a:extLst>
              <a:ext uri="{28A0092B-C50C-407E-A947-70E740481C1C}">
                <a14:useLocalDpi xmlns:a14="http://schemas.microsoft.com/office/drawing/2010/main" val="0"/>
              </a:ext>
            </a:extLst>
          </a:blip>
          <a:srcRect b="1314"/>
          <a:stretch/>
        </p:blipFill>
        <p:spPr>
          <a:xfrm>
            <a:off x="0" y="0"/>
            <a:ext cx="9144000" cy="6858000"/>
          </a:xfrm>
        </p:spPr>
      </p:pic>
    </p:spTree>
    <p:extLst>
      <p:ext uri="{BB962C8B-B14F-4D97-AF65-F5344CB8AC3E}">
        <p14:creationId xmlns:p14="http://schemas.microsoft.com/office/powerpoint/2010/main" val="21344076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76200"/>
            <a:ext cx="8229600" cy="1143000"/>
          </a:xfrm>
        </p:spPr>
        <p:txBody>
          <a:bodyPr/>
          <a:lstStyle/>
          <a:p>
            <a:r>
              <a:rPr lang="en-US" b="1" u="sng"/>
              <a:t>Toxicity</a:t>
            </a:r>
          </a:p>
        </p:txBody>
      </p:sp>
      <p:sp>
        <p:nvSpPr>
          <p:cNvPr id="112643" name="Rectangle 3"/>
          <p:cNvSpPr>
            <a:spLocks noGrp="1" noChangeArrowheads="1"/>
          </p:cNvSpPr>
          <p:nvPr>
            <p:ph type="body" idx="1"/>
          </p:nvPr>
        </p:nvSpPr>
        <p:spPr>
          <a:xfrm>
            <a:off x="457200" y="1219200"/>
            <a:ext cx="8229600" cy="5105400"/>
          </a:xfrm>
        </p:spPr>
        <p:txBody>
          <a:bodyPr/>
          <a:lstStyle/>
          <a:p>
            <a:r>
              <a:rPr lang="en-US" sz="2800" dirty="0">
                <a:solidFill>
                  <a:srgbClr val="FFFF00"/>
                </a:solidFill>
              </a:rPr>
              <a:t>A measure of a pesticides capacity to cause injury or illness.  </a:t>
            </a:r>
          </a:p>
          <a:p>
            <a:pPr lvl="1"/>
            <a:r>
              <a:rPr lang="en-US" sz="2400" dirty="0">
                <a:solidFill>
                  <a:srgbClr val="FFFF00"/>
                </a:solidFill>
              </a:rPr>
              <a:t>Dependent upon:</a:t>
            </a:r>
          </a:p>
          <a:p>
            <a:pPr lvl="2"/>
            <a:r>
              <a:rPr lang="en-US" sz="2000" dirty="0">
                <a:solidFill>
                  <a:srgbClr val="FFFF00"/>
                </a:solidFill>
              </a:rPr>
              <a:t>Properties of the chemical.</a:t>
            </a:r>
          </a:p>
          <a:p>
            <a:pPr lvl="2"/>
            <a:r>
              <a:rPr lang="en-US" sz="2000" dirty="0">
                <a:solidFill>
                  <a:srgbClr val="FFFF00"/>
                </a:solidFill>
              </a:rPr>
              <a:t>Your risk of exposure to harmful amounts</a:t>
            </a:r>
          </a:p>
          <a:p>
            <a:endParaRPr lang="en-US" sz="2800" dirty="0">
              <a:solidFill>
                <a:srgbClr val="FF9900"/>
              </a:solidFill>
            </a:endParaRPr>
          </a:p>
          <a:p>
            <a:r>
              <a:rPr lang="en-US" sz="2800" dirty="0">
                <a:solidFill>
                  <a:srgbClr val="FF9900"/>
                </a:solidFill>
              </a:rPr>
              <a:t>Exposure:</a:t>
            </a:r>
          </a:p>
          <a:p>
            <a:pPr lvl="1"/>
            <a:r>
              <a:rPr lang="en-US" sz="2400" b="1" dirty="0" smtClean="0">
                <a:solidFill>
                  <a:srgbClr val="FFFF00"/>
                </a:solidFill>
              </a:rPr>
              <a:t>Ingestion (oral)</a:t>
            </a:r>
            <a:r>
              <a:rPr lang="en-US" sz="2400" dirty="0" smtClean="0">
                <a:solidFill>
                  <a:srgbClr val="FFFF00"/>
                </a:solidFill>
              </a:rPr>
              <a:t> </a:t>
            </a:r>
            <a:r>
              <a:rPr lang="en-US" sz="2400" dirty="0">
                <a:solidFill>
                  <a:srgbClr val="FFFF00"/>
                </a:solidFill>
              </a:rPr>
              <a:t>– absorption by intestinal tract</a:t>
            </a:r>
          </a:p>
          <a:p>
            <a:pPr lvl="1"/>
            <a:r>
              <a:rPr lang="en-US" sz="2400" b="1" dirty="0">
                <a:solidFill>
                  <a:srgbClr val="FFFF00"/>
                </a:solidFill>
              </a:rPr>
              <a:t>Inhalation</a:t>
            </a:r>
            <a:r>
              <a:rPr lang="en-US" sz="2400" dirty="0">
                <a:solidFill>
                  <a:srgbClr val="FFFF00"/>
                </a:solidFill>
              </a:rPr>
              <a:t> – breathing vapors, spray droplets, or dust</a:t>
            </a:r>
          </a:p>
          <a:p>
            <a:pPr lvl="1"/>
            <a:r>
              <a:rPr lang="en-US" sz="2400" b="1" dirty="0">
                <a:solidFill>
                  <a:srgbClr val="FFFF00"/>
                </a:solidFill>
              </a:rPr>
              <a:t>Dermal</a:t>
            </a:r>
            <a:r>
              <a:rPr lang="en-US" sz="2400" dirty="0">
                <a:solidFill>
                  <a:srgbClr val="FFFF00"/>
                </a:solidFill>
              </a:rPr>
              <a:t> – absorption through skin</a:t>
            </a:r>
          </a:p>
          <a:p>
            <a:pPr lvl="1"/>
            <a:r>
              <a:rPr lang="en-US" sz="2400" b="1" dirty="0">
                <a:solidFill>
                  <a:srgbClr val="FFFF00"/>
                </a:solidFill>
              </a:rPr>
              <a:t>Eye Contact</a:t>
            </a:r>
            <a:r>
              <a:rPr lang="en-US" sz="2400" dirty="0">
                <a:solidFill>
                  <a:srgbClr val="FFFF00"/>
                </a:solidFill>
              </a:rPr>
              <a:t> – absorption through eye tissue</a:t>
            </a:r>
            <a:endParaRPr lang="en-US" sz="24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4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4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4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76200"/>
            <a:ext cx="8229600" cy="1143000"/>
          </a:xfrm>
        </p:spPr>
        <p:txBody>
          <a:bodyPr/>
          <a:lstStyle/>
          <a:p>
            <a:r>
              <a:rPr lang="en-US" b="1" u="sng"/>
              <a:t>Toxicity</a:t>
            </a:r>
          </a:p>
        </p:txBody>
      </p:sp>
      <p:sp>
        <p:nvSpPr>
          <p:cNvPr id="111619" name="Rectangle 3"/>
          <p:cNvSpPr>
            <a:spLocks noGrp="1" noChangeArrowheads="1"/>
          </p:cNvSpPr>
          <p:nvPr>
            <p:ph type="body" idx="1"/>
          </p:nvPr>
        </p:nvSpPr>
        <p:spPr>
          <a:xfrm>
            <a:off x="304800" y="990600"/>
            <a:ext cx="8686800" cy="5867400"/>
          </a:xfrm>
        </p:spPr>
        <p:txBody>
          <a:bodyPr/>
          <a:lstStyle/>
          <a:p>
            <a:pPr lvl="1">
              <a:buFontTx/>
              <a:buNone/>
            </a:pPr>
            <a:r>
              <a:rPr lang="en-US" sz="3200" b="1" u="sng">
                <a:solidFill>
                  <a:srgbClr val="FF9900"/>
                </a:solidFill>
              </a:rPr>
              <a:t>Acute Toxicity Expressed as</a:t>
            </a:r>
            <a:r>
              <a:rPr lang="en-US" sz="3200">
                <a:solidFill>
                  <a:srgbClr val="FF9900"/>
                </a:solidFill>
              </a:rPr>
              <a:t>:</a:t>
            </a:r>
          </a:p>
          <a:p>
            <a:pPr lvl="1">
              <a:buFontTx/>
              <a:buNone/>
            </a:pPr>
            <a:endParaRPr lang="en-US" sz="1400">
              <a:solidFill>
                <a:srgbClr val="FF9900"/>
              </a:solidFill>
            </a:endParaRPr>
          </a:p>
          <a:p>
            <a:pPr lvl="1"/>
            <a:r>
              <a:rPr lang="en-US">
                <a:solidFill>
                  <a:srgbClr val="FF9900"/>
                </a:solidFill>
              </a:rPr>
              <a:t>LD50 </a:t>
            </a:r>
            <a:r>
              <a:rPr lang="en-US">
                <a:solidFill>
                  <a:srgbClr val="FFFF00"/>
                </a:solidFill>
              </a:rPr>
              <a:t>- lethal dose 50 or </a:t>
            </a:r>
          </a:p>
          <a:p>
            <a:pPr lvl="1"/>
            <a:r>
              <a:rPr lang="en-US">
                <a:solidFill>
                  <a:srgbClr val="FF9900"/>
                </a:solidFill>
              </a:rPr>
              <a:t>LC50</a:t>
            </a:r>
            <a:r>
              <a:rPr lang="en-US">
                <a:solidFill>
                  <a:srgbClr val="FFFF00"/>
                </a:solidFill>
              </a:rPr>
              <a:t> - lethal concentration 50</a:t>
            </a:r>
          </a:p>
          <a:p>
            <a:pPr lvl="2"/>
            <a:r>
              <a:rPr lang="en-US" sz="2800">
                <a:solidFill>
                  <a:srgbClr val="FFFF00"/>
                </a:solidFill>
              </a:rPr>
              <a:t>The dosage lethal to 50% of a test population of animals under a standard set of conditions.</a:t>
            </a:r>
          </a:p>
          <a:p>
            <a:pPr lvl="2"/>
            <a:r>
              <a:rPr lang="en-US" sz="2800">
                <a:solidFill>
                  <a:srgbClr val="FFFF00"/>
                </a:solidFill>
              </a:rPr>
              <a:t>Recorded in:</a:t>
            </a:r>
          </a:p>
          <a:p>
            <a:pPr lvl="3"/>
            <a:r>
              <a:rPr lang="en-US" sz="2400">
                <a:solidFill>
                  <a:srgbClr val="FFFF00"/>
                </a:solidFill>
              </a:rPr>
              <a:t>Mg of pesticide per Kg of body weight (mg / kg)</a:t>
            </a:r>
          </a:p>
          <a:p>
            <a:pPr lvl="3"/>
            <a:r>
              <a:rPr lang="en-US" sz="2400">
                <a:solidFill>
                  <a:srgbClr val="FFFF00"/>
                </a:solidFill>
              </a:rPr>
              <a:t>Mg of pesticide per volume of air or water (ppm)</a:t>
            </a:r>
          </a:p>
          <a:p>
            <a:pPr lvl="2"/>
            <a:endParaRPr lang="en-US">
              <a:solidFill>
                <a:srgbClr val="FFFF00"/>
              </a:solidFill>
            </a:endParaRPr>
          </a:p>
          <a:p>
            <a:pPr lvl="1"/>
            <a:r>
              <a:rPr lang="en-US" sz="3200">
                <a:solidFill>
                  <a:srgbClr val="FFFF00"/>
                </a:solidFill>
              </a:rPr>
              <a:t>Basis for assigning the </a:t>
            </a:r>
            <a:r>
              <a:rPr lang="ja-JP" altLang="en-US" sz="3200">
                <a:solidFill>
                  <a:srgbClr val="FF9900"/>
                </a:solidFill>
                <a:latin typeface="Arial"/>
              </a:rPr>
              <a:t>“</a:t>
            </a:r>
            <a:r>
              <a:rPr lang="en-US" sz="3200" b="1" u="sng">
                <a:solidFill>
                  <a:srgbClr val="FF9900"/>
                </a:solidFill>
              </a:rPr>
              <a:t>Signal Word</a:t>
            </a:r>
            <a:r>
              <a:rPr lang="ja-JP" altLang="en-US" sz="3200">
                <a:solidFill>
                  <a:srgbClr val="FF9900"/>
                </a:solidFill>
                <a:latin typeface="Arial"/>
              </a:rPr>
              <a:t>”</a:t>
            </a:r>
            <a:endParaRPr lang="en-US" sz="320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16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b="1" u="sng"/>
              <a:t>Signal Words</a:t>
            </a:r>
          </a:p>
        </p:txBody>
      </p:sp>
      <p:sp>
        <p:nvSpPr>
          <p:cNvPr id="41987" name="Rectangle 3"/>
          <p:cNvSpPr>
            <a:spLocks noGrp="1" noChangeArrowheads="1"/>
          </p:cNvSpPr>
          <p:nvPr>
            <p:ph type="body" idx="1"/>
          </p:nvPr>
        </p:nvSpPr>
        <p:spPr>
          <a:xfrm>
            <a:off x="76200" y="1600200"/>
            <a:ext cx="9220200" cy="4953000"/>
          </a:xfrm>
        </p:spPr>
        <p:txBody>
          <a:bodyPr/>
          <a:lstStyle/>
          <a:p>
            <a:pPr>
              <a:lnSpc>
                <a:spcPct val="90000"/>
              </a:lnSpc>
            </a:pPr>
            <a:r>
              <a:rPr lang="en-US" sz="2600">
                <a:solidFill>
                  <a:srgbClr val="FFFF00"/>
                </a:solidFill>
              </a:rPr>
              <a:t>Every pesticide label must include a </a:t>
            </a:r>
            <a:r>
              <a:rPr lang="ja-JP" altLang="en-US" sz="2600" b="1">
                <a:solidFill>
                  <a:srgbClr val="FF9900"/>
                </a:solidFill>
                <a:latin typeface="Arial"/>
              </a:rPr>
              <a:t>“</a:t>
            </a:r>
            <a:r>
              <a:rPr lang="en-US" sz="2600" b="1">
                <a:solidFill>
                  <a:srgbClr val="FF9900"/>
                </a:solidFill>
              </a:rPr>
              <a:t>signal word</a:t>
            </a:r>
            <a:r>
              <a:rPr lang="ja-JP" altLang="en-US" sz="2600" b="1">
                <a:solidFill>
                  <a:srgbClr val="FF9900"/>
                </a:solidFill>
                <a:latin typeface="Arial"/>
              </a:rPr>
              <a:t>”</a:t>
            </a:r>
            <a:r>
              <a:rPr lang="en-US" sz="2600">
                <a:solidFill>
                  <a:srgbClr val="FFFF00"/>
                </a:solidFill>
              </a:rPr>
              <a:t> </a:t>
            </a:r>
          </a:p>
          <a:p>
            <a:pPr>
              <a:lnSpc>
                <a:spcPct val="90000"/>
              </a:lnSpc>
              <a:buFontTx/>
              <a:buNone/>
            </a:pPr>
            <a:r>
              <a:rPr lang="en-US" sz="2600">
                <a:solidFill>
                  <a:srgbClr val="FFFF00"/>
                </a:solidFill>
              </a:rPr>
              <a:t>    as well as the words: </a:t>
            </a:r>
          </a:p>
          <a:p>
            <a:pPr algn="ctr">
              <a:lnSpc>
                <a:spcPct val="90000"/>
              </a:lnSpc>
              <a:buFontTx/>
              <a:buNone/>
            </a:pPr>
            <a:r>
              <a:rPr lang="ja-JP" altLang="en-US" sz="2600" b="1">
                <a:solidFill>
                  <a:srgbClr val="FF9900"/>
                </a:solidFill>
                <a:latin typeface="Arial"/>
              </a:rPr>
              <a:t>“</a:t>
            </a:r>
            <a:r>
              <a:rPr lang="en-US" sz="2600" b="1">
                <a:solidFill>
                  <a:srgbClr val="FF9900"/>
                </a:solidFill>
              </a:rPr>
              <a:t>KEEP OUT OF REACH OF CHILDREN</a:t>
            </a:r>
            <a:r>
              <a:rPr lang="ja-JP" altLang="en-US" sz="2600" b="1">
                <a:solidFill>
                  <a:srgbClr val="FF9900"/>
                </a:solidFill>
                <a:latin typeface="Arial"/>
              </a:rPr>
              <a:t>”</a:t>
            </a:r>
            <a:endParaRPr lang="en-US" sz="2600" b="1">
              <a:solidFill>
                <a:srgbClr val="FF9900"/>
              </a:solidFill>
            </a:endParaRPr>
          </a:p>
          <a:p>
            <a:pPr>
              <a:lnSpc>
                <a:spcPct val="90000"/>
              </a:lnSpc>
            </a:pPr>
            <a:endParaRPr lang="en-US" sz="2600">
              <a:solidFill>
                <a:srgbClr val="FF9900"/>
              </a:solidFill>
            </a:endParaRPr>
          </a:p>
          <a:p>
            <a:pPr>
              <a:lnSpc>
                <a:spcPct val="90000"/>
              </a:lnSpc>
            </a:pPr>
            <a:r>
              <a:rPr lang="en-US" sz="2800" b="1" u="sng">
                <a:solidFill>
                  <a:srgbClr val="FF9900"/>
                </a:solidFill>
              </a:rPr>
              <a:t>Caution</a:t>
            </a:r>
            <a:r>
              <a:rPr lang="en-US" sz="2800">
                <a:solidFill>
                  <a:srgbClr val="FFFF00"/>
                </a:solidFill>
              </a:rPr>
              <a:t> – slightly toxic or practically nontoxic</a:t>
            </a:r>
          </a:p>
          <a:p>
            <a:pPr lvl="2">
              <a:lnSpc>
                <a:spcPct val="90000"/>
              </a:lnSpc>
            </a:pPr>
            <a:r>
              <a:rPr lang="en-US" sz="2000">
                <a:solidFill>
                  <a:srgbClr val="FFFF00"/>
                </a:solidFill>
              </a:rPr>
              <a:t>LD50 &gt; 500 mg/kg </a:t>
            </a:r>
          </a:p>
          <a:p>
            <a:pPr>
              <a:lnSpc>
                <a:spcPct val="90000"/>
              </a:lnSpc>
            </a:pPr>
            <a:r>
              <a:rPr lang="en-US" sz="2800" b="1" u="sng">
                <a:solidFill>
                  <a:srgbClr val="FF9900"/>
                </a:solidFill>
              </a:rPr>
              <a:t>Warning</a:t>
            </a:r>
            <a:r>
              <a:rPr lang="en-US" sz="2800">
                <a:solidFill>
                  <a:srgbClr val="FFFF00"/>
                </a:solidFill>
              </a:rPr>
              <a:t> – moderately toxic</a:t>
            </a:r>
          </a:p>
          <a:p>
            <a:pPr lvl="2">
              <a:lnSpc>
                <a:spcPct val="90000"/>
              </a:lnSpc>
            </a:pPr>
            <a:r>
              <a:rPr lang="en-US" sz="2000">
                <a:solidFill>
                  <a:srgbClr val="FFFF00"/>
                </a:solidFill>
              </a:rPr>
              <a:t>LD50 = 50 – 500 mg/kg </a:t>
            </a:r>
          </a:p>
          <a:p>
            <a:pPr>
              <a:lnSpc>
                <a:spcPct val="90000"/>
              </a:lnSpc>
            </a:pPr>
            <a:r>
              <a:rPr lang="en-US" sz="2800" b="1" u="sng">
                <a:solidFill>
                  <a:srgbClr val="FF9900"/>
                </a:solidFill>
              </a:rPr>
              <a:t>Danger</a:t>
            </a:r>
            <a:r>
              <a:rPr lang="en-US" sz="2800">
                <a:solidFill>
                  <a:srgbClr val="FFFF00"/>
                </a:solidFill>
              </a:rPr>
              <a:t> – causes severe eye or skin irritation </a:t>
            </a:r>
          </a:p>
          <a:p>
            <a:pPr>
              <a:lnSpc>
                <a:spcPct val="90000"/>
              </a:lnSpc>
            </a:pPr>
            <a:r>
              <a:rPr lang="en-US" sz="2800" b="1" u="sng">
                <a:solidFill>
                  <a:srgbClr val="FF9900"/>
                </a:solidFill>
              </a:rPr>
              <a:t>Danger/Poison</a:t>
            </a:r>
            <a:r>
              <a:rPr lang="en-US" sz="2800">
                <a:solidFill>
                  <a:srgbClr val="FF9900"/>
                </a:solidFill>
              </a:rPr>
              <a:t> (skull and crossbones)</a:t>
            </a:r>
            <a:r>
              <a:rPr lang="en-US" sz="2800">
                <a:solidFill>
                  <a:srgbClr val="FFFF00"/>
                </a:solidFill>
              </a:rPr>
              <a:t> – highly toxic</a:t>
            </a:r>
          </a:p>
          <a:p>
            <a:pPr lvl="2">
              <a:lnSpc>
                <a:spcPct val="90000"/>
              </a:lnSpc>
            </a:pPr>
            <a:r>
              <a:rPr lang="en-US" sz="2000">
                <a:solidFill>
                  <a:srgbClr val="FFFF00"/>
                </a:solidFill>
              </a:rPr>
              <a:t>LD50 = trace to 50 mg/kg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198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987">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9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400" name="Group 1248"/>
          <p:cNvGraphicFramePr>
            <a:graphicFrameLocks noGrp="1"/>
          </p:cNvGraphicFramePr>
          <p:nvPr/>
        </p:nvGraphicFramePr>
        <p:xfrm>
          <a:off x="247650" y="304800"/>
          <a:ext cx="8686800" cy="4011613"/>
        </p:xfrm>
        <a:graphic>
          <a:graphicData uri="http://schemas.openxmlformats.org/drawingml/2006/table">
            <a:tbl>
              <a:tblPr/>
              <a:tblGrid>
                <a:gridCol w="2463800"/>
                <a:gridCol w="2505075"/>
                <a:gridCol w="1631950"/>
                <a:gridCol w="2085975"/>
              </a:tblGrid>
              <a:tr h="220663">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9900"/>
                          </a:solidFill>
                          <a:effectLst/>
                          <a:latin typeface="Arial" charset="0"/>
                          <a:ea typeface="ＭＳ Ｐゴシック" charset="0"/>
                          <a:cs typeface="Arial" charset="0"/>
                        </a:rPr>
                        <a:t>Relative Toxicity of Commonly Used Forestry Herbicides</a:t>
                      </a:r>
                      <a:endParaRPr kumimoji="0" lang="en-US" sz="2400" b="0" i="0" u="none" strike="noStrike" cap="none" normalizeH="0" baseline="0">
                        <a:ln>
                          <a:noFill/>
                        </a:ln>
                        <a:solidFill>
                          <a:srgbClr val="FF9900"/>
                        </a:solidFill>
                        <a:effectLst/>
                        <a:latin typeface="Arial" charset="0"/>
                        <a:ea typeface="ＭＳ Ｐゴシック" charset="0"/>
                      </a:endParaRPr>
                    </a:p>
                  </a:txBody>
                  <a:tcPr anchor="b" horzOverflow="overflow">
                    <a:lnL cap="flat">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174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Trade Name</a:t>
                      </a:r>
                      <a:endParaRPr kumimoji="0" lang="en-US" sz="1600" b="1"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Active Ingredient</a:t>
                      </a:r>
                      <a:endParaRPr kumimoji="0" lang="en-US" sz="1600" b="1"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Signal Word</a:t>
                      </a:r>
                      <a:endParaRPr kumimoji="0" lang="en-US" sz="1600" b="1"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Toxicity (LD 50) </a:t>
                      </a:r>
                      <a:endParaRPr kumimoji="0" lang="en-US" sz="1600" b="1"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Accord Concentrate</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glyphosate</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Caution</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&gt;5000</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3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Arsenal AC</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imazypyr</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Caution</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&gt;5000</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Escort XP</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metsulfuron methyl</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Caution</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&gt;5000</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Garlon 4</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triclopyr</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Caution</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1338</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rPr>
                        <a:t>Krenite 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rPr>
                        <a:t>Fosamine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rPr>
                        <a:t>Caution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rPr>
                        <a:t>&gt;5000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Oust XP</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sulfometuron methyl</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Caution</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&gt;5000</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Tordon K</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picloram</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Caution</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&gt;5000</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Velpar ULW</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hexazinone</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Danger</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1310</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50398" name="Group 1246"/>
          <p:cNvGraphicFramePr>
            <a:graphicFrameLocks noGrp="1"/>
          </p:cNvGraphicFramePr>
          <p:nvPr/>
        </p:nvGraphicFramePr>
        <p:xfrm>
          <a:off x="244475" y="4648200"/>
          <a:ext cx="8686800" cy="2011680"/>
        </p:xfrm>
        <a:graphic>
          <a:graphicData uri="http://schemas.openxmlformats.org/drawingml/2006/table">
            <a:tbl>
              <a:tblPr/>
              <a:tblGrid>
                <a:gridCol w="2008188"/>
                <a:gridCol w="2587625"/>
                <a:gridCol w="2403475"/>
                <a:gridCol w="1687512"/>
              </a:tblGrid>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Compare to:</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Sodium chloride (salt)</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 </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3000</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 </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Tylenol (acetometaphin)</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 </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1944</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 </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Motrin (Ibuprofen) </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 </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636</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 </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Malathion</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 </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290</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 </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Sevin (carbaryl )</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 </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230</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 </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Caffeine</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 </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192</a:t>
                      </a:r>
                      <a:endParaRPr kumimoji="0" lang="en-US" sz="1600" b="0" i="0" u="none" strike="noStrike" cap="none" normalizeH="0" baseline="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z="4000" b="1" u="sng"/>
              <a:t>Forestry Herbicide</a:t>
            </a:r>
            <a:r>
              <a:rPr lang="ja-JP" altLang="en-US" sz="4000" b="1" u="sng">
                <a:latin typeface="Arial"/>
              </a:rPr>
              <a:t>’</a:t>
            </a:r>
            <a:r>
              <a:rPr lang="en-US" sz="4000" b="1" u="sng"/>
              <a:t>s</a:t>
            </a:r>
            <a:br>
              <a:rPr lang="en-US" sz="4000" b="1" u="sng"/>
            </a:br>
            <a:r>
              <a:rPr lang="en-US" sz="4000" b="1" u="sng"/>
              <a:t>Mode of Action</a:t>
            </a:r>
          </a:p>
        </p:txBody>
      </p:sp>
      <p:sp>
        <p:nvSpPr>
          <p:cNvPr id="56323" name="Rectangle 3"/>
          <p:cNvSpPr>
            <a:spLocks noGrp="1" noChangeArrowheads="1"/>
          </p:cNvSpPr>
          <p:nvPr>
            <p:ph type="body" idx="1"/>
          </p:nvPr>
        </p:nvSpPr>
        <p:spPr>
          <a:xfrm>
            <a:off x="457200" y="1789909"/>
            <a:ext cx="8229600" cy="3657600"/>
          </a:xfrm>
        </p:spPr>
        <p:txBody>
          <a:bodyPr/>
          <a:lstStyle/>
          <a:p>
            <a:r>
              <a:rPr lang="en-US" dirty="0">
                <a:solidFill>
                  <a:srgbClr val="FFFF00"/>
                </a:solidFill>
              </a:rPr>
              <a:t>How can products with such low toxicities be so effective at killing plants?</a:t>
            </a:r>
          </a:p>
          <a:p>
            <a:endParaRPr lang="en-US" dirty="0">
              <a:solidFill>
                <a:srgbClr val="FFFF00"/>
              </a:solidFill>
            </a:endParaRPr>
          </a:p>
          <a:p>
            <a:r>
              <a:rPr lang="en-US" dirty="0">
                <a:solidFill>
                  <a:srgbClr val="FFFF00"/>
                </a:solidFill>
              </a:rPr>
              <a:t>Forestry herbicides work on</a:t>
            </a:r>
          </a:p>
          <a:p>
            <a:pPr>
              <a:buFontTx/>
              <a:buNone/>
            </a:pPr>
            <a:r>
              <a:rPr lang="en-US" dirty="0">
                <a:solidFill>
                  <a:srgbClr val="FFFF00"/>
                </a:solidFill>
              </a:rPr>
              <a:t>	biochemical pathways that </a:t>
            </a:r>
          </a:p>
          <a:p>
            <a:pPr>
              <a:buFontTx/>
              <a:buNone/>
            </a:pPr>
            <a:r>
              <a:rPr lang="en-US" dirty="0">
                <a:solidFill>
                  <a:srgbClr val="FFFF00"/>
                </a:solidFill>
              </a:rPr>
              <a:t>	are specific to plants.</a:t>
            </a:r>
          </a:p>
        </p:txBody>
      </p:sp>
      <p:pic>
        <p:nvPicPr>
          <p:cNvPr id="56326" name="Picture 6" descr="j02338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709863"/>
            <a:ext cx="2895600" cy="2625725"/>
          </a:xfrm>
          <a:prstGeom prst="rect">
            <a:avLst/>
          </a:prstGeom>
          <a:noFill/>
          <a:extLst>
            <a:ext uri="{909E8E84-426E-40dd-AFC4-6F175D3DCCD1}">
              <a14:hiddenFill xmlns:a14="http://schemas.microsoft.com/office/drawing/2010/main">
                <a:solidFill>
                  <a:srgbClr val="FFFFFF"/>
                </a:solidFill>
              </a14:hiddenFill>
            </a:ext>
          </a:extLst>
        </p:spPr>
      </p:pic>
      <p:sp>
        <p:nvSpPr>
          <p:cNvPr id="56327" name="Text Box 7"/>
          <p:cNvSpPr txBox="1">
            <a:spLocks noChangeArrowheads="1"/>
          </p:cNvSpPr>
          <p:nvPr/>
        </p:nvSpPr>
        <p:spPr bwMode="auto">
          <a:xfrm>
            <a:off x="528638" y="5257800"/>
            <a:ext cx="8001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800" b="1" i="1" u="sng">
                <a:latin typeface="Comic Sans MS" charset="0"/>
              </a:rPr>
              <a:t>Ex. Glyphosate</a:t>
            </a:r>
          </a:p>
          <a:p>
            <a:pPr algn="ctr"/>
            <a:r>
              <a:rPr lang="en-US" sz="2800" i="1">
                <a:latin typeface="Comic Sans MS" charset="0"/>
              </a:rPr>
              <a:t>Inhibits the production of EPSP Synthase,</a:t>
            </a:r>
          </a:p>
          <a:p>
            <a:pPr algn="ctr"/>
            <a:r>
              <a:rPr lang="en-US" sz="2800" i="1">
                <a:latin typeface="Comic Sans MS" charset="0"/>
              </a:rPr>
              <a:t>Necessary for the production of 3 amino acids.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32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524499" y="904457"/>
            <a:ext cx="184666" cy="369332"/>
          </a:xfrm>
          <a:prstGeom prst="rect">
            <a:avLst/>
          </a:prstGeom>
          <a:noFill/>
        </p:spPr>
        <p:txBody>
          <a:bodyPr wrap="none" rtlCol="0">
            <a:spAutoFit/>
          </a:bodyPr>
          <a:lstStyle/>
          <a:p>
            <a:endParaRPr lang="en-US" dirty="0"/>
          </a:p>
        </p:txBody>
      </p:sp>
      <p:pic>
        <p:nvPicPr>
          <p:cNvPr id="13" name="Content Placeholder 12" descr="Table1.jpg"/>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0" y="1"/>
            <a:ext cx="9143999" cy="6858000"/>
          </a:xfrm>
        </p:spPr>
      </p:pic>
    </p:spTree>
    <p:extLst>
      <p:ext uri="{BB962C8B-B14F-4D97-AF65-F5344CB8AC3E}">
        <p14:creationId xmlns:p14="http://schemas.microsoft.com/office/powerpoint/2010/main" val="855931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4000" b="1" u="sng"/>
              <a:t>Personal Protective Equipment</a:t>
            </a:r>
          </a:p>
        </p:txBody>
      </p:sp>
      <p:sp>
        <p:nvSpPr>
          <p:cNvPr id="44035" name="Rectangle 3"/>
          <p:cNvSpPr>
            <a:spLocks noGrp="1" noChangeArrowheads="1"/>
          </p:cNvSpPr>
          <p:nvPr>
            <p:ph type="body" idx="1"/>
          </p:nvPr>
        </p:nvSpPr>
        <p:spPr>
          <a:xfrm>
            <a:off x="381000" y="1524000"/>
            <a:ext cx="8534400" cy="5029200"/>
          </a:xfrm>
        </p:spPr>
        <p:txBody>
          <a:bodyPr/>
          <a:lstStyle/>
          <a:p>
            <a:r>
              <a:rPr lang="en-US">
                <a:solidFill>
                  <a:srgbClr val="FFFF00"/>
                </a:solidFill>
              </a:rPr>
              <a:t>Consider the </a:t>
            </a:r>
            <a:r>
              <a:rPr lang="ja-JP" altLang="en-US">
                <a:solidFill>
                  <a:srgbClr val="FF9900"/>
                </a:solidFill>
                <a:latin typeface="Arial"/>
              </a:rPr>
              <a:t>“</a:t>
            </a:r>
            <a:r>
              <a:rPr lang="en-US">
                <a:solidFill>
                  <a:srgbClr val="FF9900"/>
                </a:solidFill>
              </a:rPr>
              <a:t>signal word</a:t>
            </a:r>
            <a:r>
              <a:rPr lang="ja-JP" altLang="en-US">
                <a:solidFill>
                  <a:srgbClr val="FF9900"/>
                </a:solidFill>
                <a:latin typeface="Arial"/>
              </a:rPr>
              <a:t>”</a:t>
            </a:r>
            <a:endParaRPr lang="en-US">
              <a:solidFill>
                <a:srgbClr val="FF9900"/>
              </a:solidFill>
            </a:endParaRPr>
          </a:p>
          <a:p>
            <a:r>
              <a:rPr lang="en-US">
                <a:solidFill>
                  <a:srgbClr val="FFFF00"/>
                </a:solidFill>
              </a:rPr>
              <a:t>Greatest risk arises when handling concentrates – ie. mixing or loading</a:t>
            </a:r>
          </a:p>
          <a:p>
            <a:endParaRPr lang="en-US">
              <a:solidFill>
                <a:srgbClr val="FFFF00"/>
              </a:solidFill>
            </a:endParaRPr>
          </a:p>
          <a:p>
            <a:r>
              <a:rPr lang="en-US">
                <a:solidFill>
                  <a:srgbClr val="FF9900"/>
                </a:solidFill>
              </a:rPr>
              <a:t>All forestry herbicides require:</a:t>
            </a:r>
            <a:r>
              <a:rPr lang="en-US">
                <a:solidFill>
                  <a:srgbClr val="FFFF00"/>
                </a:solidFill>
              </a:rPr>
              <a:t> long sleeved shirt, long pants, shoes plus socks</a:t>
            </a:r>
          </a:p>
          <a:p>
            <a:r>
              <a:rPr lang="en-US">
                <a:solidFill>
                  <a:srgbClr val="FF9900"/>
                </a:solidFill>
              </a:rPr>
              <a:t>Additional requirements: </a:t>
            </a:r>
            <a:r>
              <a:rPr lang="en-US">
                <a:solidFill>
                  <a:srgbClr val="FFFF00"/>
                </a:solidFill>
              </a:rPr>
              <a:t>chemical resistant gloves, eyewear</a:t>
            </a:r>
          </a:p>
          <a:p>
            <a:pPr lvl="1"/>
            <a:r>
              <a:rPr lang="en-US">
                <a:solidFill>
                  <a:srgbClr val="FFFF00"/>
                </a:solidFill>
              </a:rPr>
              <a:t>Mixers: coveralls or chemical resistant apron</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ble3_3.jpg"/>
          <p:cNvPicPr>
            <a:picLocks noGrp="1" noChangeAspect="1"/>
          </p:cNvPicPr>
          <p:nvPr>
            <p:ph idx="1"/>
          </p:nvPr>
        </p:nvPicPr>
        <p:blipFill rotWithShape="1">
          <a:blip r:embed="rId2">
            <a:extLst>
              <a:ext uri="{28A0092B-C50C-407E-A947-70E740481C1C}">
                <a14:useLocalDpi xmlns:a14="http://schemas.microsoft.com/office/drawing/2010/main" val="0"/>
              </a:ext>
            </a:extLst>
          </a:blip>
          <a:srcRect r="-1" b="-711"/>
          <a:stretch/>
        </p:blipFill>
        <p:spPr>
          <a:xfrm>
            <a:off x="0" y="1"/>
            <a:ext cx="9144000" cy="6998694"/>
          </a:xfrm>
        </p:spPr>
      </p:pic>
    </p:spTree>
    <p:extLst>
      <p:ext uri="{BB962C8B-B14F-4D97-AF65-F5344CB8AC3E}">
        <p14:creationId xmlns:p14="http://schemas.microsoft.com/office/powerpoint/2010/main" val="31589560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803691"/>
          </a:xfrm>
        </p:spPr>
        <p:txBody>
          <a:bodyPr>
            <a:normAutofit fontScale="90000"/>
          </a:bodyPr>
          <a:lstStyle/>
          <a:p>
            <a:r>
              <a:rPr lang="en-US" dirty="0" smtClean="0"/>
              <a:t>Arsenal AC, Arsenal </a:t>
            </a:r>
            <a:r>
              <a:rPr lang="en-US" dirty="0" err="1" smtClean="0"/>
              <a:t>Powerline</a:t>
            </a:r>
            <a:r>
              <a:rPr lang="en-US" dirty="0" smtClean="0"/>
              <a:t>, Chopper, Habitat, Stalker</a:t>
            </a:r>
            <a:br>
              <a:rPr lang="en-US" dirty="0" smtClean="0"/>
            </a:br>
            <a:r>
              <a:rPr lang="en-US" dirty="0" smtClean="0"/>
              <a:t>(</a:t>
            </a:r>
            <a:r>
              <a:rPr lang="en-US" dirty="0" err="1" smtClean="0"/>
              <a:t>imazapyr</a:t>
            </a:r>
            <a:r>
              <a:rPr lang="en-US" dirty="0" smtClean="0"/>
              <a:t>)</a:t>
            </a:r>
            <a:endParaRPr lang="en-US" dirty="0"/>
          </a:p>
        </p:txBody>
      </p:sp>
      <p:sp>
        <p:nvSpPr>
          <p:cNvPr id="3" name="Content Placeholder 2"/>
          <p:cNvSpPr>
            <a:spLocks noGrp="1"/>
          </p:cNvSpPr>
          <p:nvPr>
            <p:ph idx="1"/>
          </p:nvPr>
        </p:nvSpPr>
        <p:spPr>
          <a:xfrm>
            <a:off x="457200" y="2347739"/>
            <a:ext cx="8229600" cy="3778423"/>
          </a:xfrm>
        </p:spPr>
        <p:txBody>
          <a:bodyPr>
            <a:normAutofit fontScale="85000" lnSpcReduction="10000"/>
          </a:bodyPr>
          <a:lstStyle/>
          <a:p>
            <a:pPr marL="0" indent="0">
              <a:buNone/>
            </a:pPr>
            <a:r>
              <a:rPr lang="en-US" dirty="0" smtClean="0"/>
              <a:t>Producer: BASF</a:t>
            </a:r>
          </a:p>
          <a:p>
            <a:pPr marL="0" indent="0">
              <a:buNone/>
            </a:pPr>
            <a:r>
              <a:rPr lang="en-US" dirty="0" smtClean="0"/>
              <a:t>Signal Word: Caution</a:t>
            </a:r>
          </a:p>
          <a:p>
            <a:pPr marL="0" indent="0">
              <a:buNone/>
            </a:pPr>
            <a:r>
              <a:rPr lang="en-US" dirty="0" smtClean="0"/>
              <a:t>Application Rate: 0.031 to 1.5 </a:t>
            </a:r>
            <a:r>
              <a:rPr lang="en-US" dirty="0" err="1" smtClean="0"/>
              <a:t>lb</a:t>
            </a:r>
            <a:r>
              <a:rPr lang="en-US" dirty="0"/>
              <a:t> </a:t>
            </a:r>
            <a:r>
              <a:rPr lang="en-US" dirty="0" err="1" smtClean="0"/>
              <a:t>ai</a:t>
            </a:r>
            <a:r>
              <a:rPr lang="en-US" dirty="0" smtClean="0"/>
              <a:t>/acre</a:t>
            </a:r>
          </a:p>
          <a:p>
            <a:pPr marL="0" indent="0">
              <a:buNone/>
            </a:pPr>
            <a:r>
              <a:rPr lang="en-US" u="sng" dirty="0" smtClean="0"/>
              <a:t>Formulation						per/acre</a:t>
            </a:r>
          </a:p>
          <a:p>
            <a:pPr marL="0" indent="0">
              <a:buNone/>
            </a:pPr>
            <a:r>
              <a:rPr lang="en-US" dirty="0" smtClean="0"/>
              <a:t>2S					</a:t>
            </a:r>
            <a:r>
              <a:rPr lang="en-US" dirty="0"/>
              <a:t> </a:t>
            </a:r>
            <a:r>
              <a:rPr lang="en-US" dirty="0" smtClean="0"/>
              <a:t>                2 </a:t>
            </a:r>
            <a:r>
              <a:rPr lang="en-US" dirty="0" err="1" smtClean="0"/>
              <a:t>oz</a:t>
            </a:r>
            <a:r>
              <a:rPr lang="en-US" dirty="0" smtClean="0"/>
              <a:t> to 6 </a:t>
            </a:r>
            <a:r>
              <a:rPr lang="en-US" dirty="0" err="1" smtClean="0"/>
              <a:t>pt</a:t>
            </a:r>
            <a:endParaRPr lang="en-US" dirty="0" smtClean="0"/>
          </a:p>
          <a:p>
            <a:pPr marL="0" indent="0">
              <a:buNone/>
            </a:pPr>
            <a:r>
              <a:rPr lang="en-US" dirty="0" smtClean="0"/>
              <a:t>4S					</a:t>
            </a:r>
            <a:r>
              <a:rPr lang="en-US" dirty="0"/>
              <a:t> </a:t>
            </a:r>
            <a:r>
              <a:rPr lang="en-US" dirty="0" smtClean="0"/>
              <a:t>                 4 to 40 </a:t>
            </a:r>
            <a:r>
              <a:rPr lang="en-US" dirty="0" err="1" smtClean="0"/>
              <a:t>oz</a:t>
            </a:r>
            <a:endParaRPr lang="en-US" dirty="0" smtClean="0"/>
          </a:p>
          <a:p>
            <a:pPr marL="0" indent="0">
              <a:buNone/>
            </a:pPr>
            <a:r>
              <a:rPr lang="en-US" dirty="0" smtClean="0"/>
              <a:t>2EC							1 to 3 </a:t>
            </a:r>
            <a:r>
              <a:rPr lang="en-US" dirty="0" err="1" smtClean="0"/>
              <a:t>pt</a:t>
            </a:r>
            <a:endParaRPr lang="en-US" dirty="0"/>
          </a:p>
        </p:txBody>
      </p:sp>
    </p:spTree>
    <p:extLst>
      <p:ext uri="{BB962C8B-B14F-4D97-AF65-F5344CB8AC3E}">
        <p14:creationId xmlns:p14="http://schemas.microsoft.com/office/powerpoint/2010/main" val="9414126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361760"/>
          </a:xfrm>
        </p:spPr>
        <p:txBody>
          <a:bodyPr>
            <a:normAutofit/>
          </a:bodyPr>
          <a:lstStyle/>
          <a:p>
            <a:r>
              <a:rPr lang="en-US" dirty="0" smtClean="0"/>
              <a:t>Arsenal AC, Arsenal </a:t>
            </a:r>
            <a:r>
              <a:rPr lang="en-US" dirty="0" err="1" smtClean="0"/>
              <a:t>Powerline</a:t>
            </a:r>
            <a:r>
              <a:rPr lang="en-US" dirty="0" smtClean="0"/>
              <a:t>, Chopper, Habitat, Stalker</a:t>
            </a:r>
            <a:br>
              <a:rPr lang="en-US" dirty="0" smtClean="0"/>
            </a:br>
            <a:r>
              <a:rPr lang="en-US" dirty="0" smtClean="0"/>
              <a:t>(</a:t>
            </a:r>
            <a:r>
              <a:rPr lang="en-US" dirty="0" err="1" smtClean="0"/>
              <a:t>imazapyr</a:t>
            </a:r>
            <a:r>
              <a:rPr lang="en-US" dirty="0" smtClean="0"/>
              <a:t>)</a:t>
            </a:r>
            <a:endParaRPr lang="en-US" dirty="0"/>
          </a:p>
        </p:txBody>
      </p:sp>
      <p:sp>
        <p:nvSpPr>
          <p:cNvPr id="3" name="Content Placeholder 2"/>
          <p:cNvSpPr>
            <a:spLocks noGrp="1"/>
          </p:cNvSpPr>
          <p:nvPr>
            <p:ph idx="1"/>
          </p:nvPr>
        </p:nvSpPr>
        <p:spPr>
          <a:xfrm>
            <a:off x="457200" y="2886566"/>
            <a:ext cx="8229600" cy="3239597"/>
          </a:xfrm>
        </p:spPr>
        <p:txBody>
          <a:bodyPr anchor="ctr"/>
          <a:lstStyle/>
          <a:p>
            <a:pPr marL="0" indent="0">
              <a:buNone/>
            </a:pPr>
            <a:r>
              <a:rPr lang="en-US" dirty="0" smtClean="0"/>
              <a:t>Several manufacturers offer 2 S formulations of </a:t>
            </a:r>
            <a:r>
              <a:rPr lang="en-US" dirty="0" err="1" smtClean="0"/>
              <a:t>imazapyr</a:t>
            </a:r>
            <a:r>
              <a:rPr lang="en-US" dirty="0" smtClean="0"/>
              <a:t> for non-crop and/or aquatic applications.  The 4 S formulations are used primarily in forestry.</a:t>
            </a:r>
            <a:endParaRPr lang="en-US" dirty="0"/>
          </a:p>
        </p:txBody>
      </p:sp>
    </p:spTree>
    <p:extLst>
      <p:ext uri="{BB962C8B-B14F-4D97-AF65-F5344CB8AC3E}">
        <p14:creationId xmlns:p14="http://schemas.microsoft.com/office/powerpoint/2010/main" val="19023947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50078"/>
          </a:xfrm>
        </p:spPr>
        <p:txBody>
          <a:bodyPr>
            <a:normAutofit/>
          </a:bodyPr>
          <a:lstStyle/>
          <a:p>
            <a:r>
              <a:rPr lang="en-US" dirty="0" smtClean="0"/>
              <a:t>Arsenal AC, Arsenal </a:t>
            </a:r>
            <a:r>
              <a:rPr lang="en-US" dirty="0" err="1" smtClean="0"/>
              <a:t>Powerline</a:t>
            </a:r>
            <a:r>
              <a:rPr lang="en-US" dirty="0" smtClean="0"/>
              <a:t>, Chopper, Habitat, Stalker</a:t>
            </a:r>
            <a:br>
              <a:rPr lang="en-US" dirty="0" smtClean="0"/>
            </a:br>
            <a:r>
              <a:rPr lang="en-US" dirty="0" smtClean="0"/>
              <a:t>(</a:t>
            </a:r>
            <a:r>
              <a:rPr lang="en-US" dirty="0" err="1" smtClean="0"/>
              <a:t>imazapyr</a:t>
            </a:r>
            <a:r>
              <a:rPr lang="en-US" dirty="0" smtClean="0"/>
              <a:t>)</a:t>
            </a:r>
            <a:endParaRPr lang="en-US" dirty="0"/>
          </a:p>
        </p:txBody>
      </p:sp>
      <p:sp>
        <p:nvSpPr>
          <p:cNvPr id="3" name="Content Placeholder 2"/>
          <p:cNvSpPr>
            <a:spLocks noGrp="1"/>
          </p:cNvSpPr>
          <p:nvPr>
            <p:ph idx="1"/>
          </p:nvPr>
        </p:nvSpPr>
        <p:spPr>
          <a:xfrm>
            <a:off x="457200" y="2328498"/>
            <a:ext cx="8229600" cy="4272118"/>
          </a:xfrm>
        </p:spPr>
        <p:txBody>
          <a:bodyPr anchor="ctr">
            <a:normAutofit fontScale="92500" lnSpcReduction="20000"/>
          </a:bodyPr>
          <a:lstStyle/>
          <a:p>
            <a:pPr marL="0" indent="0">
              <a:buNone/>
            </a:pPr>
            <a:r>
              <a:rPr lang="en-US" b="1" dirty="0" smtClean="0"/>
              <a:t>Mode of Action:</a:t>
            </a:r>
          </a:p>
          <a:p>
            <a:pPr marL="0" indent="0">
              <a:buNone/>
            </a:pPr>
            <a:r>
              <a:rPr lang="en-US" dirty="0" smtClean="0"/>
              <a:t>Systemic. </a:t>
            </a:r>
            <a:r>
              <a:rPr lang="en-US" dirty="0" err="1" smtClean="0"/>
              <a:t>Translocates</a:t>
            </a:r>
            <a:r>
              <a:rPr lang="en-US" dirty="0" smtClean="0"/>
              <a:t> throughout the plant.  Entry through foliage, stems, or roots. Can be applied pre- or </a:t>
            </a:r>
            <a:r>
              <a:rPr lang="en-US" dirty="0" err="1" smtClean="0"/>
              <a:t>postemergence</a:t>
            </a:r>
            <a:r>
              <a:rPr lang="en-US" dirty="0" smtClean="0"/>
              <a:t> to plant or soil.</a:t>
            </a:r>
          </a:p>
          <a:p>
            <a:pPr marL="0" indent="0">
              <a:buNone/>
            </a:pPr>
            <a:r>
              <a:rPr lang="en-US" dirty="0" err="1" smtClean="0"/>
              <a:t>Imazapyr</a:t>
            </a:r>
            <a:r>
              <a:rPr lang="en-US" dirty="0" smtClean="0"/>
              <a:t> binds to and inactivates the enzyme </a:t>
            </a:r>
            <a:r>
              <a:rPr lang="en-US" dirty="0" err="1" smtClean="0"/>
              <a:t>acetolactase</a:t>
            </a:r>
            <a:r>
              <a:rPr lang="en-US" dirty="0" smtClean="0"/>
              <a:t> synthase (ALS), preventing synthesis of essential amino acids.  Affected plants cease growth quickly, but complete control of treated plants may take several weeks.</a:t>
            </a:r>
            <a:endParaRPr lang="en-US" dirty="0"/>
          </a:p>
        </p:txBody>
      </p:sp>
    </p:spTree>
    <p:extLst>
      <p:ext uri="{BB962C8B-B14F-4D97-AF65-F5344CB8AC3E}">
        <p14:creationId xmlns:p14="http://schemas.microsoft.com/office/powerpoint/2010/main" val="8854317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19152"/>
          </a:xfrm>
        </p:spPr>
        <p:txBody>
          <a:bodyPr>
            <a:normAutofit fontScale="90000"/>
          </a:bodyPr>
          <a:lstStyle/>
          <a:p>
            <a:r>
              <a:rPr lang="en-US" dirty="0" smtClean="0"/>
              <a:t>Arsenal AC, Arsenal </a:t>
            </a:r>
            <a:r>
              <a:rPr lang="en-US" dirty="0" err="1" smtClean="0"/>
              <a:t>Powerline</a:t>
            </a:r>
            <a:r>
              <a:rPr lang="en-US" dirty="0" smtClean="0"/>
              <a:t>, Chopper, Habitat, Stalker</a:t>
            </a:r>
            <a:br>
              <a:rPr lang="en-US" dirty="0" smtClean="0"/>
            </a:br>
            <a:r>
              <a:rPr lang="en-US" dirty="0" smtClean="0"/>
              <a:t>(</a:t>
            </a:r>
            <a:r>
              <a:rPr lang="en-US" dirty="0" err="1" smtClean="0"/>
              <a:t>imazapyr</a:t>
            </a:r>
            <a:r>
              <a:rPr lang="en-US" dirty="0" smtClean="0"/>
              <a:t>)</a:t>
            </a:r>
            <a:endParaRPr lang="en-US" dirty="0"/>
          </a:p>
        </p:txBody>
      </p:sp>
      <p:sp>
        <p:nvSpPr>
          <p:cNvPr id="3" name="Content Placeholder 2"/>
          <p:cNvSpPr>
            <a:spLocks noGrp="1"/>
          </p:cNvSpPr>
          <p:nvPr>
            <p:ph idx="1"/>
          </p:nvPr>
        </p:nvSpPr>
        <p:spPr>
          <a:xfrm>
            <a:off x="457200" y="2443962"/>
            <a:ext cx="8229600" cy="3932373"/>
          </a:xfrm>
        </p:spPr>
        <p:txBody>
          <a:bodyPr anchor="ctr">
            <a:normAutofit fontScale="92500" lnSpcReduction="20000"/>
          </a:bodyPr>
          <a:lstStyle/>
          <a:p>
            <a:pPr marL="0" indent="0">
              <a:buNone/>
            </a:pPr>
            <a:r>
              <a:rPr lang="en-US" b="1" dirty="0" smtClean="0"/>
              <a:t>Selectivity: </a:t>
            </a:r>
            <a:r>
              <a:rPr lang="en-US" dirty="0" smtClean="0"/>
              <a:t>Non-selective, except conifers generally resistant.</a:t>
            </a:r>
          </a:p>
          <a:p>
            <a:pPr marL="0" indent="0">
              <a:buNone/>
            </a:pPr>
            <a:r>
              <a:rPr lang="en-US" b="1" dirty="0" smtClean="0"/>
              <a:t>Minimum Personal Protective Equipment: </a:t>
            </a:r>
            <a:r>
              <a:rPr lang="en-US" dirty="0" smtClean="0"/>
              <a:t>Long-sleeved shirt, long pants, shoes, socks, and chemical-resistant gloves.</a:t>
            </a:r>
          </a:p>
          <a:p>
            <a:pPr marL="0" indent="0">
              <a:buNone/>
            </a:pPr>
            <a:r>
              <a:rPr lang="en-US" b="1" dirty="0" smtClean="0"/>
              <a:t>Sites: </a:t>
            </a:r>
            <a:r>
              <a:rPr lang="en-US" dirty="0" smtClean="0"/>
              <a:t>Habitat is labeled for aquatic sites.  Other products are appropriate for terrestrial applications only and cannot be applied directly to water.</a:t>
            </a:r>
            <a:endParaRPr lang="en-US" dirty="0"/>
          </a:p>
        </p:txBody>
      </p:sp>
    </p:spTree>
    <p:extLst>
      <p:ext uri="{BB962C8B-B14F-4D97-AF65-F5344CB8AC3E}">
        <p14:creationId xmlns:p14="http://schemas.microsoft.com/office/powerpoint/2010/main" val="11757192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34616"/>
          </a:xfrm>
        </p:spPr>
        <p:txBody>
          <a:bodyPr>
            <a:normAutofit fontScale="90000"/>
          </a:bodyPr>
          <a:lstStyle/>
          <a:p>
            <a:r>
              <a:rPr lang="en-US" dirty="0" smtClean="0"/>
              <a:t>Arsenal AC, Arsenal </a:t>
            </a:r>
            <a:r>
              <a:rPr lang="en-US" dirty="0" err="1" smtClean="0"/>
              <a:t>Powerline</a:t>
            </a:r>
            <a:r>
              <a:rPr lang="en-US" dirty="0" smtClean="0"/>
              <a:t>, Chopper, Habitat, Stalker</a:t>
            </a:r>
            <a:br>
              <a:rPr lang="en-US" dirty="0" smtClean="0"/>
            </a:br>
            <a:r>
              <a:rPr lang="en-US" dirty="0" smtClean="0"/>
              <a:t>(</a:t>
            </a:r>
            <a:r>
              <a:rPr lang="en-US" dirty="0" err="1" smtClean="0"/>
              <a:t>imazapyr</a:t>
            </a:r>
            <a:r>
              <a:rPr lang="en-US" dirty="0" smtClean="0"/>
              <a:t>)</a:t>
            </a:r>
            <a:endParaRPr lang="en-US" dirty="0"/>
          </a:p>
        </p:txBody>
      </p:sp>
      <p:sp>
        <p:nvSpPr>
          <p:cNvPr id="3" name="Content Placeholder 2"/>
          <p:cNvSpPr>
            <a:spLocks noGrp="1"/>
          </p:cNvSpPr>
          <p:nvPr>
            <p:ph idx="1"/>
          </p:nvPr>
        </p:nvSpPr>
        <p:spPr>
          <a:xfrm>
            <a:off x="457200" y="2309254"/>
            <a:ext cx="8229600" cy="3932373"/>
          </a:xfrm>
        </p:spPr>
        <p:txBody>
          <a:bodyPr anchor="ctr">
            <a:normAutofit/>
          </a:bodyPr>
          <a:lstStyle/>
          <a:p>
            <a:pPr marL="0" indent="0">
              <a:buNone/>
            </a:pPr>
            <a:r>
              <a:rPr lang="en-US" b="1" dirty="0" smtClean="0"/>
              <a:t>Uses:</a:t>
            </a:r>
          </a:p>
          <a:p>
            <a:pPr marL="0" indent="0">
              <a:buNone/>
            </a:pPr>
            <a:r>
              <a:rPr lang="en-US" dirty="0" smtClean="0"/>
              <a:t>Herbaceous weed control, total vegetation control, foliar brush control, cut surface, frill girdle, stem injection, basal bark, seed head suppression of unimproved </a:t>
            </a:r>
            <a:r>
              <a:rPr lang="en-US" dirty="0" err="1" smtClean="0"/>
              <a:t>Bermudagrass</a:t>
            </a:r>
            <a:r>
              <a:rPr lang="en-US" dirty="0" smtClean="0"/>
              <a:t> and cool-season </a:t>
            </a:r>
            <a:r>
              <a:rPr lang="en-US" dirty="0" err="1" smtClean="0"/>
              <a:t>turfgrasses</a:t>
            </a:r>
            <a:r>
              <a:rPr lang="en-US" dirty="0" smtClean="0"/>
              <a:t>, weed control under paved surfaces, aquatic weed control.</a:t>
            </a:r>
            <a:endParaRPr lang="en-US" dirty="0"/>
          </a:p>
        </p:txBody>
      </p:sp>
    </p:spTree>
    <p:extLst>
      <p:ext uri="{BB962C8B-B14F-4D97-AF65-F5344CB8AC3E}">
        <p14:creationId xmlns:p14="http://schemas.microsoft.com/office/powerpoint/2010/main" val="3060251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53860"/>
          </a:xfrm>
        </p:spPr>
        <p:txBody>
          <a:bodyPr>
            <a:normAutofit fontScale="90000"/>
          </a:bodyPr>
          <a:lstStyle/>
          <a:p>
            <a:r>
              <a:rPr lang="en-US" dirty="0" smtClean="0"/>
              <a:t>Arsenal AC, Arsenal </a:t>
            </a:r>
            <a:r>
              <a:rPr lang="en-US" dirty="0" err="1" smtClean="0"/>
              <a:t>Powerline</a:t>
            </a:r>
            <a:r>
              <a:rPr lang="en-US" dirty="0" smtClean="0"/>
              <a:t>, Chopper, Habitat, Stalker</a:t>
            </a:r>
            <a:br>
              <a:rPr lang="en-US" dirty="0" smtClean="0"/>
            </a:br>
            <a:r>
              <a:rPr lang="en-US" dirty="0" smtClean="0"/>
              <a:t>(</a:t>
            </a:r>
            <a:r>
              <a:rPr lang="en-US" dirty="0" err="1" smtClean="0"/>
              <a:t>imazapyr</a:t>
            </a:r>
            <a:r>
              <a:rPr lang="en-US" dirty="0" smtClean="0"/>
              <a:t>)</a:t>
            </a:r>
            <a:endParaRPr lang="en-US" dirty="0"/>
          </a:p>
        </p:txBody>
      </p:sp>
      <p:sp>
        <p:nvSpPr>
          <p:cNvPr id="3" name="Content Placeholder 2"/>
          <p:cNvSpPr>
            <a:spLocks noGrp="1"/>
          </p:cNvSpPr>
          <p:nvPr>
            <p:ph idx="1"/>
          </p:nvPr>
        </p:nvSpPr>
        <p:spPr>
          <a:xfrm>
            <a:off x="457200" y="2328498"/>
            <a:ext cx="8229600" cy="3932373"/>
          </a:xfrm>
        </p:spPr>
        <p:txBody>
          <a:bodyPr anchor="ctr">
            <a:normAutofit fontScale="85000" lnSpcReduction="20000"/>
          </a:bodyPr>
          <a:lstStyle/>
          <a:p>
            <a:pPr marL="0" indent="0">
              <a:buNone/>
            </a:pPr>
            <a:r>
              <a:rPr lang="en-US" b="1" dirty="0" smtClean="0"/>
              <a:t>Notes:</a:t>
            </a:r>
          </a:p>
          <a:p>
            <a:pPr marL="0" indent="0">
              <a:buNone/>
            </a:pPr>
            <a:r>
              <a:rPr lang="en-US" dirty="0" smtClean="0"/>
              <a:t>Efficacy is largely determined by application rate.  Legumes tend to be more tolerant than other plant species.  Higher application rates provide persistent soil activity, so use caution when applying near the roots of desirable plants. Due to the relatively slow nature of activity, tank mixing with fast acting herbicides such as 2,4-D is not recommended.  Biotypes of </a:t>
            </a:r>
            <a:r>
              <a:rPr lang="en-US" dirty="0" err="1" smtClean="0"/>
              <a:t>kochia</a:t>
            </a:r>
            <a:r>
              <a:rPr lang="en-US" dirty="0" smtClean="0"/>
              <a:t> (</a:t>
            </a:r>
            <a:r>
              <a:rPr lang="en-US" dirty="0" err="1" smtClean="0"/>
              <a:t>Kochia</a:t>
            </a:r>
            <a:r>
              <a:rPr lang="en-US" dirty="0" smtClean="0"/>
              <a:t> </a:t>
            </a:r>
            <a:r>
              <a:rPr lang="en-US" dirty="0" err="1" smtClean="0"/>
              <a:t>scoparia</a:t>
            </a:r>
            <a:r>
              <a:rPr lang="en-US" dirty="0" smtClean="0"/>
              <a:t>) have been found to be resistant to </a:t>
            </a:r>
            <a:r>
              <a:rPr lang="en-US" dirty="0" err="1" smtClean="0"/>
              <a:t>imazapyr</a:t>
            </a:r>
            <a:r>
              <a:rPr lang="en-US" dirty="0" smtClean="0"/>
              <a:t> and other ALS-inhibiting herbicides.</a:t>
            </a:r>
            <a:endParaRPr lang="en-US" dirty="0"/>
          </a:p>
        </p:txBody>
      </p:sp>
    </p:spTree>
    <p:extLst>
      <p:ext uri="{BB962C8B-B14F-4D97-AF65-F5344CB8AC3E}">
        <p14:creationId xmlns:p14="http://schemas.microsoft.com/office/powerpoint/2010/main" val="10121910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496"/>
          </a:xfrm>
        </p:spPr>
        <p:txBody>
          <a:bodyPr>
            <a:normAutofit fontScale="90000"/>
          </a:bodyPr>
          <a:lstStyle/>
          <a:p>
            <a:r>
              <a:rPr lang="en-US" dirty="0" smtClean="0"/>
              <a:t>Arsenal AC, Arsenal </a:t>
            </a:r>
            <a:r>
              <a:rPr lang="en-US" dirty="0" err="1" smtClean="0"/>
              <a:t>Powerline</a:t>
            </a:r>
            <a:r>
              <a:rPr lang="en-US" dirty="0" smtClean="0"/>
              <a:t>, Chopper, Habitat, Stalker</a:t>
            </a:r>
            <a:br>
              <a:rPr lang="en-US" dirty="0" smtClean="0"/>
            </a:br>
            <a:r>
              <a:rPr lang="en-US" dirty="0" smtClean="0"/>
              <a:t>(</a:t>
            </a:r>
            <a:r>
              <a:rPr lang="en-US" dirty="0" err="1" smtClean="0"/>
              <a:t>imazapyr</a:t>
            </a:r>
            <a:r>
              <a:rPr lang="en-US" dirty="0" smtClean="0"/>
              <a:t>)</a:t>
            </a:r>
            <a:endParaRPr lang="en-US" dirty="0"/>
          </a:p>
        </p:txBody>
      </p:sp>
      <p:sp>
        <p:nvSpPr>
          <p:cNvPr id="3" name="Content Placeholder 2"/>
          <p:cNvSpPr>
            <a:spLocks noGrp="1"/>
          </p:cNvSpPr>
          <p:nvPr>
            <p:ph idx="1"/>
          </p:nvPr>
        </p:nvSpPr>
        <p:spPr>
          <a:xfrm>
            <a:off x="457200" y="2193790"/>
            <a:ext cx="8229600" cy="3932373"/>
          </a:xfrm>
        </p:spPr>
        <p:txBody>
          <a:bodyPr anchor="ctr">
            <a:normAutofit fontScale="92500" lnSpcReduction="10000"/>
          </a:bodyPr>
          <a:lstStyle/>
          <a:p>
            <a:pPr marL="0" indent="0">
              <a:buNone/>
            </a:pPr>
            <a:r>
              <a:rPr lang="en-US" b="1" dirty="0" smtClean="0"/>
              <a:t>Combination Products:</a:t>
            </a:r>
          </a:p>
          <a:p>
            <a:pPr marL="400050" lvl="1" indent="0">
              <a:buNone/>
            </a:pPr>
            <a:r>
              <a:rPr lang="en-US" dirty="0" smtClean="0"/>
              <a:t>Sahara DG (62% </a:t>
            </a:r>
            <a:r>
              <a:rPr lang="en-US" dirty="0" err="1" smtClean="0"/>
              <a:t>diuron</a:t>
            </a:r>
            <a:r>
              <a:rPr lang="en-US" dirty="0" smtClean="0"/>
              <a:t>, 8% </a:t>
            </a:r>
            <a:r>
              <a:rPr lang="en-US" dirty="0" err="1" smtClean="0"/>
              <a:t>imazapyr</a:t>
            </a:r>
            <a:r>
              <a:rPr lang="en-US" dirty="0" smtClean="0"/>
              <a:t>). Pre- or </a:t>
            </a:r>
            <a:r>
              <a:rPr lang="en-US" dirty="0" err="1" smtClean="0"/>
              <a:t>postemergence</a:t>
            </a:r>
            <a:r>
              <a:rPr lang="en-US" dirty="0" smtClean="0"/>
              <a:t> to maintain bare ground on industrial sites and weed control under paved surfaces.</a:t>
            </a:r>
          </a:p>
          <a:p>
            <a:pPr marL="400050" lvl="1" indent="0">
              <a:buNone/>
            </a:pPr>
            <a:r>
              <a:rPr lang="en-US" dirty="0" smtClean="0"/>
              <a:t>Viewpoint [62DG] (32% </a:t>
            </a:r>
            <a:r>
              <a:rPr lang="en-US" dirty="0" err="1" smtClean="0"/>
              <a:t>imazapyr</a:t>
            </a:r>
            <a:r>
              <a:rPr lang="en-US" dirty="0" smtClean="0"/>
              <a:t>, 23% </a:t>
            </a:r>
            <a:r>
              <a:rPr lang="en-US" dirty="0" err="1" smtClean="0"/>
              <a:t>aminocyclopyrachlor</a:t>
            </a:r>
            <a:r>
              <a:rPr lang="en-US" dirty="0" smtClean="0"/>
              <a:t>, 7.3% </a:t>
            </a:r>
            <a:r>
              <a:rPr lang="en-US" dirty="0" err="1" smtClean="0"/>
              <a:t>metsulfuron</a:t>
            </a:r>
            <a:r>
              <a:rPr lang="en-US" dirty="0" smtClean="0"/>
              <a:t>). Viewpoint provides </a:t>
            </a:r>
            <a:r>
              <a:rPr lang="en-US" dirty="0" err="1" smtClean="0"/>
              <a:t>preemergence</a:t>
            </a:r>
            <a:r>
              <a:rPr lang="en-US" dirty="0" smtClean="0"/>
              <a:t> and/or </a:t>
            </a:r>
            <a:r>
              <a:rPr lang="en-US" dirty="0" err="1" smtClean="0"/>
              <a:t>postemergence</a:t>
            </a:r>
            <a:r>
              <a:rPr lang="en-US" dirty="0" smtClean="0"/>
              <a:t> control of many broadleaf weeds, vines, and brush species.</a:t>
            </a:r>
            <a:endParaRPr lang="en-US" dirty="0"/>
          </a:p>
        </p:txBody>
      </p:sp>
    </p:spTree>
    <p:extLst>
      <p:ext uri="{BB962C8B-B14F-4D97-AF65-F5344CB8AC3E}">
        <p14:creationId xmlns:p14="http://schemas.microsoft.com/office/powerpoint/2010/main" val="16383986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803691"/>
          </a:xfrm>
        </p:spPr>
        <p:txBody>
          <a:bodyPr>
            <a:normAutofit fontScale="90000"/>
          </a:bodyPr>
          <a:lstStyle/>
          <a:p>
            <a:r>
              <a:rPr lang="en-US" dirty="0" err="1" smtClean="0"/>
              <a:t>Garlon</a:t>
            </a:r>
            <a:r>
              <a:rPr lang="en-US" dirty="0" smtClean="0"/>
              <a:t> 4, Pathfinder II, Tahoe 4E</a:t>
            </a:r>
            <a:br>
              <a:rPr lang="en-US" dirty="0" smtClean="0"/>
            </a:br>
            <a:r>
              <a:rPr lang="en-US" dirty="0" smtClean="0"/>
              <a:t>(</a:t>
            </a:r>
            <a:r>
              <a:rPr lang="en-US" dirty="0" err="1" smtClean="0"/>
              <a:t>triclopyr</a:t>
            </a:r>
            <a:r>
              <a:rPr lang="en-US" dirty="0" smtClean="0"/>
              <a:t>)</a:t>
            </a:r>
            <a:endParaRPr lang="en-US" dirty="0"/>
          </a:p>
        </p:txBody>
      </p:sp>
      <p:sp>
        <p:nvSpPr>
          <p:cNvPr id="3" name="Content Placeholder 2"/>
          <p:cNvSpPr>
            <a:spLocks noGrp="1"/>
          </p:cNvSpPr>
          <p:nvPr>
            <p:ph idx="1"/>
          </p:nvPr>
        </p:nvSpPr>
        <p:spPr>
          <a:xfrm>
            <a:off x="457200" y="2347739"/>
            <a:ext cx="8229600" cy="3778423"/>
          </a:xfrm>
        </p:spPr>
        <p:txBody>
          <a:bodyPr>
            <a:normAutofit/>
          </a:bodyPr>
          <a:lstStyle/>
          <a:p>
            <a:pPr marL="0" indent="0">
              <a:buNone/>
            </a:pPr>
            <a:r>
              <a:rPr lang="en-US" dirty="0" smtClean="0"/>
              <a:t>Producer: Dow </a:t>
            </a:r>
            <a:r>
              <a:rPr lang="en-US" dirty="0" err="1" smtClean="0"/>
              <a:t>AgroSciences</a:t>
            </a:r>
            <a:r>
              <a:rPr lang="en-US" dirty="0" smtClean="0"/>
              <a:t>, </a:t>
            </a:r>
            <a:r>
              <a:rPr lang="en-US" dirty="0" err="1" smtClean="0"/>
              <a:t>Nufarm</a:t>
            </a:r>
            <a:endParaRPr lang="en-US" dirty="0" smtClean="0"/>
          </a:p>
          <a:p>
            <a:pPr marL="0" indent="0">
              <a:buNone/>
            </a:pPr>
            <a:r>
              <a:rPr lang="en-US" dirty="0" smtClean="0"/>
              <a:t>Signal Word: Caution</a:t>
            </a:r>
          </a:p>
          <a:p>
            <a:pPr marL="0" indent="0">
              <a:buNone/>
            </a:pPr>
            <a:r>
              <a:rPr lang="en-US" dirty="0" smtClean="0"/>
              <a:t>Application Rate: 0.75 to 9.0 </a:t>
            </a:r>
            <a:r>
              <a:rPr lang="en-US" dirty="0" err="1" smtClean="0"/>
              <a:t>lb</a:t>
            </a:r>
            <a:r>
              <a:rPr lang="en-US" dirty="0"/>
              <a:t> </a:t>
            </a:r>
            <a:r>
              <a:rPr lang="en-US" dirty="0" err="1" smtClean="0"/>
              <a:t>ae</a:t>
            </a:r>
            <a:r>
              <a:rPr lang="en-US" dirty="0" smtClean="0"/>
              <a:t>/acre</a:t>
            </a:r>
          </a:p>
          <a:p>
            <a:pPr marL="0" indent="0">
              <a:buNone/>
            </a:pPr>
            <a:r>
              <a:rPr lang="en-US" u="sng" dirty="0" smtClean="0"/>
              <a:t>Formulation				</a:t>
            </a:r>
            <a:r>
              <a:rPr lang="en-US" u="sng" dirty="0"/>
              <a:t> </a:t>
            </a:r>
            <a:r>
              <a:rPr lang="en-US" u="sng" dirty="0" smtClean="0"/>
              <a:t> per/acre</a:t>
            </a:r>
          </a:p>
          <a:p>
            <a:pPr marL="0" indent="0">
              <a:buNone/>
            </a:pPr>
            <a:r>
              <a:rPr lang="en-US" dirty="0" smtClean="0"/>
              <a:t>4 EC						1 </a:t>
            </a:r>
            <a:r>
              <a:rPr lang="en-US" dirty="0" err="1" smtClean="0"/>
              <a:t>qt</a:t>
            </a:r>
            <a:r>
              <a:rPr lang="en-US" dirty="0" smtClean="0"/>
              <a:t> to 2 gal</a:t>
            </a:r>
          </a:p>
          <a:p>
            <a:pPr marL="0" indent="0">
              <a:buNone/>
            </a:pPr>
            <a:r>
              <a:rPr lang="en-US" dirty="0" smtClean="0"/>
              <a:t>0.75 RTU					ready-to-use</a:t>
            </a:r>
            <a:endParaRPr lang="en-US" dirty="0"/>
          </a:p>
        </p:txBody>
      </p:sp>
    </p:spTree>
    <p:extLst>
      <p:ext uri="{BB962C8B-B14F-4D97-AF65-F5344CB8AC3E}">
        <p14:creationId xmlns:p14="http://schemas.microsoft.com/office/powerpoint/2010/main" val="37738742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9858" name="Group 2"/>
          <p:cNvGrpSpPr>
            <a:grpSpLocks/>
          </p:cNvGrpSpPr>
          <p:nvPr/>
        </p:nvGrpSpPr>
        <p:grpSpPr bwMode="auto">
          <a:xfrm>
            <a:off x="1828800" y="304800"/>
            <a:ext cx="6553200" cy="6400800"/>
            <a:chOff x="1488" y="240"/>
            <a:chExt cx="3840" cy="3744"/>
          </a:xfrm>
        </p:grpSpPr>
        <p:pic>
          <p:nvPicPr>
            <p:cNvPr id="249859" name="Picture 3" descr="td2"/>
            <p:cNvPicPr>
              <a:picLocks noChangeAspect="1" noChangeArrowheads="1"/>
            </p:cNvPicPr>
            <p:nvPr/>
          </p:nvPicPr>
          <p:blipFill>
            <a:blip r:embed="rId3">
              <a:extLst>
                <a:ext uri="{28A0092B-C50C-407E-A947-70E740481C1C}">
                  <a14:useLocalDpi xmlns:a14="http://schemas.microsoft.com/office/drawing/2010/main" val="0"/>
                </a:ext>
              </a:extLst>
            </a:blip>
            <a:srcRect r="1202"/>
            <a:stretch>
              <a:fillRect/>
            </a:stretch>
          </p:blipFill>
          <p:spPr bwMode="auto">
            <a:xfrm>
              <a:off x="1488" y="240"/>
              <a:ext cx="3696" cy="3672"/>
            </a:xfrm>
            <a:prstGeom prst="rect">
              <a:avLst/>
            </a:prstGeom>
            <a:noFill/>
            <a:extLst>
              <a:ext uri="{909E8E84-426E-40dd-AFC4-6F175D3DCCD1}">
                <a14:hiddenFill xmlns:a14="http://schemas.microsoft.com/office/drawing/2010/main">
                  <a:solidFill>
                    <a:srgbClr val="FFFFFF"/>
                  </a:solidFill>
                </a14:hiddenFill>
              </a:ext>
            </a:extLst>
          </p:spPr>
        </p:pic>
        <p:sp>
          <p:nvSpPr>
            <p:cNvPr id="249860" name="Rectangle 4"/>
            <p:cNvSpPr>
              <a:spLocks noChangeArrowheads="1"/>
            </p:cNvSpPr>
            <p:nvPr/>
          </p:nvSpPr>
          <p:spPr bwMode="auto">
            <a:xfrm>
              <a:off x="3984" y="3456"/>
              <a:ext cx="1344" cy="52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9861" name="Text Box 5"/>
            <p:cNvSpPr txBox="1">
              <a:spLocks noChangeArrowheads="1"/>
            </p:cNvSpPr>
            <p:nvPr/>
          </p:nvSpPr>
          <p:spPr bwMode="auto">
            <a:xfrm>
              <a:off x="4224" y="3547"/>
              <a:ext cx="840" cy="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000">
                  <a:solidFill>
                    <a:srgbClr val="000099"/>
                  </a:solidFill>
                  <a:latin typeface="Arial" charset="0"/>
                </a:rPr>
                <a:t>Review</a:t>
              </a:r>
              <a:endParaRPr lang="en-US" sz="3400">
                <a:solidFill>
                  <a:srgbClr val="FFFFFF"/>
                </a:solidFill>
                <a:latin typeface="Arial" charset="0"/>
              </a:endParaRPr>
            </a:p>
          </p:txBody>
        </p:sp>
      </p:grpSp>
      <p:grpSp>
        <p:nvGrpSpPr>
          <p:cNvPr id="249862" name="Group 6"/>
          <p:cNvGrpSpPr>
            <a:grpSpLocks/>
          </p:cNvGrpSpPr>
          <p:nvPr/>
        </p:nvGrpSpPr>
        <p:grpSpPr bwMode="auto">
          <a:xfrm>
            <a:off x="381000" y="381000"/>
            <a:ext cx="2133600" cy="609600"/>
            <a:chOff x="768" y="432"/>
            <a:chExt cx="1152" cy="336"/>
          </a:xfrm>
        </p:grpSpPr>
        <p:sp>
          <p:nvSpPr>
            <p:cNvPr id="249863" name="Oval 7"/>
            <p:cNvSpPr>
              <a:spLocks noChangeArrowheads="1"/>
            </p:cNvSpPr>
            <p:nvPr/>
          </p:nvSpPr>
          <p:spPr bwMode="auto">
            <a:xfrm>
              <a:off x="768" y="432"/>
              <a:ext cx="1104" cy="336"/>
            </a:xfrm>
            <a:prstGeom prst="ellipse">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solidFill>
                    <a:srgbClr val="FFFFFF"/>
                  </a:solidFill>
                  <a:latin typeface="Arial" charset="0"/>
                </a:rPr>
                <a:t>Trade Name</a:t>
              </a:r>
            </a:p>
          </p:txBody>
        </p:sp>
        <p:sp>
          <p:nvSpPr>
            <p:cNvPr id="249864" name="Line 8"/>
            <p:cNvSpPr>
              <a:spLocks noChangeShapeType="1"/>
            </p:cNvSpPr>
            <p:nvPr/>
          </p:nvSpPr>
          <p:spPr bwMode="auto">
            <a:xfrm flipV="1">
              <a:off x="1536" y="720"/>
              <a:ext cx="384" cy="48"/>
            </a:xfrm>
            <a:prstGeom prst="line">
              <a:avLst/>
            </a:prstGeom>
            <a:noFill/>
            <a:ln w="5715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grpSp>
      <p:sp>
        <p:nvSpPr>
          <p:cNvPr id="249865" name="Rectangle 9"/>
          <p:cNvSpPr>
            <a:spLocks noChangeArrowheads="1"/>
          </p:cNvSpPr>
          <p:nvPr/>
        </p:nvSpPr>
        <p:spPr bwMode="auto">
          <a:xfrm>
            <a:off x="2743200" y="457200"/>
            <a:ext cx="1981200" cy="685800"/>
          </a:xfrm>
          <a:prstGeom prst="rect">
            <a:avLst/>
          </a:prstGeom>
          <a:noFill/>
          <a:ln w="57150">
            <a:solidFill>
              <a:srgbClr val="CC3300"/>
            </a:solidFill>
            <a:miter lim="800000"/>
            <a:headEnd/>
            <a:tailEnd/>
          </a:ln>
          <a:effectLst/>
          <a:extLst>
            <a:ext uri="{909E8E84-426E-40dd-AFC4-6F175D3DCCD1}">
              <a14:hiddenFill xmlns:a14="http://schemas.microsoft.com/office/drawing/2010/main">
                <a:solidFill>
                  <a:srgbClr val="F8F9D5"/>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50078"/>
          </a:xfrm>
        </p:spPr>
        <p:txBody>
          <a:bodyPr>
            <a:normAutofit/>
          </a:bodyPr>
          <a:lstStyle/>
          <a:p>
            <a:r>
              <a:rPr lang="en-US" dirty="0" err="1" smtClean="0"/>
              <a:t>Garlon</a:t>
            </a:r>
            <a:r>
              <a:rPr lang="en-US" dirty="0" smtClean="0"/>
              <a:t> 4, Pathfinder II, Tahoe 4E</a:t>
            </a:r>
            <a:br>
              <a:rPr lang="en-US" dirty="0" smtClean="0"/>
            </a:br>
            <a:r>
              <a:rPr lang="en-US" dirty="0" smtClean="0"/>
              <a:t>(</a:t>
            </a:r>
            <a:r>
              <a:rPr lang="en-US" dirty="0" err="1" smtClean="0"/>
              <a:t>triclopyr</a:t>
            </a:r>
            <a:r>
              <a:rPr lang="en-US" dirty="0" smtClean="0"/>
              <a:t>)</a:t>
            </a:r>
            <a:endParaRPr lang="en-US" dirty="0"/>
          </a:p>
        </p:txBody>
      </p:sp>
      <p:sp>
        <p:nvSpPr>
          <p:cNvPr id="3" name="Content Placeholder 2"/>
          <p:cNvSpPr>
            <a:spLocks noGrp="1"/>
          </p:cNvSpPr>
          <p:nvPr>
            <p:ph idx="1"/>
          </p:nvPr>
        </p:nvSpPr>
        <p:spPr>
          <a:xfrm>
            <a:off x="457200" y="2328498"/>
            <a:ext cx="8229600" cy="4272118"/>
          </a:xfrm>
        </p:spPr>
        <p:txBody>
          <a:bodyPr anchor="ctr">
            <a:normAutofit fontScale="85000" lnSpcReduction="10000"/>
          </a:bodyPr>
          <a:lstStyle/>
          <a:p>
            <a:pPr marL="0" indent="0">
              <a:buNone/>
            </a:pPr>
            <a:r>
              <a:rPr lang="en-US" b="1" dirty="0" smtClean="0"/>
              <a:t>Mode of Action:</a:t>
            </a:r>
          </a:p>
          <a:p>
            <a:pPr marL="0" indent="0">
              <a:buNone/>
            </a:pPr>
            <a:r>
              <a:rPr lang="en-US" dirty="0" smtClean="0"/>
              <a:t>Systemic. </a:t>
            </a:r>
            <a:r>
              <a:rPr lang="en-US" dirty="0" err="1" smtClean="0"/>
              <a:t>Translocates</a:t>
            </a:r>
            <a:r>
              <a:rPr lang="en-US" dirty="0" smtClean="0"/>
              <a:t> throughout the plant.  Readily taken up by foliage.  Ester formulations penetrate bark.</a:t>
            </a:r>
          </a:p>
          <a:p>
            <a:pPr marL="0" indent="0">
              <a:buNone/>
            </a:pPr>
            <a:endParaRPr lang="en-US" sz="2100" dirty="0"/>
          </a:p>
          <a:p>
            <a:pPr marL="0" indent="0">
              <a:buNone/>
            </a:pPr>
            <a:r>
              <a:rPr lang="en-US" dirty="0" err="1" smtClean="0"/>
              <a:t>Triclopyr</a:t>
            </a:r>
            <a:r>
              <a:rPr lang="en-US" dirty="0" smtClean="0"/>
              <a:t> acts on the </a:t>
            </a:r>
            <a:r>
              <a:rPr lang="en-US" dirty="0" err="1" smtClean="0"/>
              <a:t>platn</a:t>
            </a:r>
            <a:r>
              <a:rPr lang="en-US" dirty="0" smtClean="0"/>
              <a:t> in a manner similar to 2,4-D, </a:t>
            </a:r>
            <a:r>
              <a:rPr lang="en-US" dirty="0" err="1" smtClean="0"/>
              <a:t>mimickig</a:t>
            </a:r>
            <a:r>
              <a:rPr lang="en-US" dirty="0" smtClean="0"/>
              <a:t> the activity of the plant hormone </a:t>
            </a:r>
            <a:r>
              <a:rPr lang="en-US" dirty="0" err="1" smtClean="0"/>
              <a:t>auxin</a:t>
            </a:r>
            <a:r>
              <a:rPr lang="en-US" dirty="0" smtClean="0"/>
              <a:t>.  Regulation of growth is severely disturbed and actively growing tissue becomes malformed, with symptoms such as leaf curling and stem twisting.  </a:t>
            </a:r>
            <a:r>
              <a:rPr lang="en-US" dirty="0" err="1" smtClean="0"/>
              <a:t>Triclopyr</a:t>
            </a:r>
            <a:r>
              <a:rPr lang="en-US" dirty="0" smtClean="0"/>
              <a:t> is only active on broadleaf species.</a:t>
            </a:r>
            <a:endParaRPr lang="en-US" dirty="0"/>
          </a:p>
        </p:txBody>
      </p:sp>
    </p:spTree>
    <p:extLst>
      <p:ext uri="{BB962C8B-B14F-4D97-AF65-F5344CB8AC3E}">
        <p14:creationId xmlns:p14="http://schemas.microsoft.com/office/powerpoint/2010/main" val="40305816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19152"/>
          </a:xfrm>
        </p:spPr>
        <p:txBody>
          <a:bodyPr>
            <a:normAutofit fontScale="90000"/>
          </a:bodyPr>
          <a:lstStyle/>
          <a:p>
            <a:r>
              <a:rPr lang="en-US" dirty="0" err="1" smtClean="0"/>
              <a:t>Garlon</a:t>
            </a:r>
            <a:r>
              <a:rPr lang="en-US" dirty="0" smtClean="0"/>
              <a:t> 4, Pathfinder II, Tahoe 4E</a:t>
            </a:r>
            <a:br>
              <a:rPr lang="en-US" dirty="0" smtClean="0"/>
            </a:br>
            <a:r>
              <a:rPr lang="en-US" dirty="0" smtClean="0"/>
              <a:t>(</a:t>
            </a:r>
            <a:r>
              <a:rPr lang="en-US" dirty="0" err="1" smtClean="0"/>
              <a:t>triclopyr</a:t>
            </a:r>
            <a:r>
              <a:rPr lang="en-US" dirty="0" smtClean="0"/>
              <a:t>)</a:t>
            </a:r>
            <a:endParaRPr lang="en-US" dirty="0"/>
          </a:p>
        </p:txBody>
      </p:sp>
      <p:sp>
        <p:nvSpPr>
          <p:cNvPr id="3" name="Content Placeholder 2"/>
          <p:cNvSpPr>
            <a:spLocks noGrp="1"/>
          </p:cNvSpPr>
          <p:nvPr>
            <p:ph idx="1"/>
          </p:nvPr>
        </p:nvSpPr>
        <p:spPr>
          <a:xfrm>
            <a:off x="457200" y="2443962"/>
            <a:ext cx="8229600" cy="3932373"/>
          </a:xfrm>
        </p:spPr>
        <p:txBody>
          <a:bodyPr anchor="ctr">
            <a:normAutofit fontScale="77500" lnSpcReduction="20000"/>
          </a:bodyPr>
          <a:lstStyle/>
          <a:p>
            <a:pPr marL="0" indent="0">
              <a:buNone/>
            </a:pPr>
            <a:r>
              <a:rPr lang="en-US" b="1" dirty="0" smtClean="0"/>
              <a:t>Selectivity: </a:t>
            </a:r>
            <a:r>
              <a:rPr lang="en-US" dirty="0" smtClean="0"/>
              <a:t>Selective</a:t>
            </a:r>
            <a:r>
              <a:rPr lang="en-US" dirty="0"/>
              <a:t>.</a:t>
            </a:r>
            <a:r>
              <a:rPr lang="en-US" dirty="0" smtClean="0"/>
              <a:t> Controls broadleaf weeds and brush.</a:t>
            </a:r>
          </a:p>
          <a:p>
            <a:pPr marL="0" indent="0">
              <a:buNone/>
            </a:pPr>
            <a:r>
              <a:rPr lang="en-US" b="1" dirty="0" smtClean="0"/>
              <a:t>Minimum Personal Protective Equipment: </a:t>
            </a:r>
            <a:r>
              <a:rPr lang="en-US" dirty="0" smtClean="0"/>
              <a:t>Long-sleeved shirt, long pants, shoes, socks, and chemical-resistant gloves, such as:</a:t>
            </a:r>
          </a:p>
          <a:p>
            <a:pPr marL="0" indent="0">
              <a:buNone/>
            </a:pPr>
            <a:r>
              <a:rPr lang="en-US" dirty="0" smtClean="0"/>
              <a:t>	butyl rubber ≥ 14 mils,</a:t>
            </a:r>
          </a:p>
          <a:p>
            <a:pPr marL="0" indent="0">
              <a:buNone/>
            </a:pPr>
            <a:r>
              <a:rPr lang="en-US" dirty="0" smtClean="0"/>
              <a:t>	natural rubber ≥ 14 mils,</a:t>
            </a:r>
          </a:p>
          <a:p>
            <a:pPr marL="0" indent="0">
              <a:buNone/>
            </a:pPr>
            <a:r>
              <a:rPr lang="en-US" dirty="0" smtClean="0"/>
              <a:t>	neoprene rubber ≥ 14 mils, or</a:t>
            </a:r>
          </a:p>
          <a:p>
            <a:pPr marL="0" indent="0">
              <a:buNone/>
            </a:pPr>
            <a:r>
              <a:rPr lang="en-US" dirty="0" smtClean="0"/>
              <a:t>	nitrile rubber ≥ 14 mils.</a:t>
            </a:r>
          </a:p>
          <a:p>
            <a:pPr marL="0" indent="0">
              <a:buNone/>
            </a:pPr>
            <a:r>
              <a:rPr lang="en-US" b="1" dirty="0" smtClean="0"/>
              <a:t>Sites: </a:t>
            </a:r>
            <a:r>
              <a:rPr lang="en-US" dirty="0" smtClean="0"/>
              <a:t>Terrestrial use only. Do not apply near water or ditches used to transport irrigation water.</a:t>
            </a:r>
            <a:endParaRPr lang="en-US" dirty="0"/>
          </a:p>
        </p:txBody>
      </p:sp>
    </p:spTree>
    <p:extLst>
      <p:ext uri="{BB962C8B-B14F-4D97-AF65-F5344CB8AC3E}">
        <p14:creationId xmlns:p14="http://schemas.microsoft.com/office/powerpoint/2010/main" val="15476633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34616"/>
          </a:xfrm>
        </p:spPr>
        <p:txBody>
          <a:bodyPr>
            <a:normAutofit fontScale="90000"/>
          </a:bodyPr>
          <a:lstStyle/>
          <a:p>
            <a:r>
              <a:rPr lang="en-US" dirty="0" err="1" smtClean="0"/>
              <a:t>Garlon</a:t>
            </a:r>
            <a:r>
              <a:rPr lang="en-US" dirty="0" smtClean="0"/>
              <a:t> 4, Pathfinder II, Tahoe 4E</a:t>
            </a:r>
            <a:br>
              <a:rPr lang="en-US" dirty="0" smtClean="0"/>
            </a:br>
            <a:r>
              <a:rPr lang="en-US" dirty="0" smtClean="0"/>
              <a:t>(</a:t>
            </a:r>
            <a:r>
              <a:rPr lang="en-US" dirty="0" err="1" smtClean="0"/>
              <a:t>triclopyr</a:t>
            </a:r>
            <a:r>
              <a:rPr lang="en-US" dirty="0" smtClean="0"/>
              <a:t>)</a:t>
            </a:r>
            <a:endParaRPr lang="en-US" dirty="0"/>
          </a:p>
        </p:txBody>
      </p:sp>
      <p:sp>
        <p:nvSpPr>
          <p:cNvPr id="3" name="Content Placeholder 2"/>
          <p:cNvSpPr>
            <a:spLocks noGrp="1"/>
          </p:cNvSpPr>
          <p:nvPr>
            <p:ph idx="1"/>
          </p:nvPr>
        </p:nvSpPr>
        <p:spPr>
          <a:xfrm>
            <a:off x="457200" y="2309254"/>
            <a:ext cx="8229600" cy="3932373"/>
          </a:xfrm>
        </p:spPr>
        <p:txBody>
          <a:bodyPr anchor="ctr">
            <a:normAutofit/>
          </a:bodyPr>
          <a:lstStyle/>
          <a:p>
            <a:pPr marL="0" indent="0">
              <a:buNone/>
            </a:pPr>
            <a:r>
              <a:rPr lang="en-US" b="1" dirty="0" smtClean="0"/>
              <a:t>Uses:</a:t>
            </a:r>
          </a:p>
          <a:p>
            <a:pPr marL="0" indent="0">
              <a:buNone/>
            </a:pPr>
            <a:r>
              <a:rPr lang="en-US" dirty="0" smtClean="0"/>
              <a:t>Selective broadleaf weed control, control of brush with foliar, basal bark, and cut stump surface.</a:t>
            </a:r>
            <a:endParaRPr lang="en-US" dirty="0"/>
          </a:p>
        </p:txBody>
      </p:sp>
    </p:spTree>
    <p:extLst>
      <p:ext uri="{BB962C8B-B14F-4D97-AF65-F5344CB8AC3E}">
        <p14:creationId xmlns:p14="http://schemas.microsoft.com/office/powerpoint/2010/main" val="21148308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53860"/>
          </a:xfrm>
        </p:spPr>
        <p:txBody>
          <a:bodyPr>
            <a:normAutofit fontScale="90000"/>
          </a:bodyPr>
          <a:lstStyle/>
          <a:p>
            <a:r>
              <a:rPr lang="en-US" dirty="0" err="1" smtClean="0"/>
              <a:t>Garlon</a:t>
            </a:r>
            <a:r>
              <a:rPr lang="en-US" dirty="0" smtClean="0"/>
              <a:t> 4, Pathfinder II, Tahoe 4E</a:t>
            </a:r>
            <a:br>
              <a:rPr lang="en-US" dirty="0" smtClean="0"/>
            </a:br>
            <a:r>
              <a:rPr lang="en-US" dirty="0" smtClean="0"/>
              <a:t>(</a:t>
            </a:r>
            <a:r>
              <a:rPr lang="en-US" dirty="0" err="1" smtClean="0"/>
              <a:t>triclopyr</a:t>
            </a:r>
            <a:r>
              <a:rPr lang="en-US" dirty="0" smtClean="0"/>
              <a:t>)</a:t>
            </a:r>
            <a:endParaRPr lang="en-US" dirty="0"/>
          </a:p>
        </p:txBody>
      </p:sp>
      <p:sp>
        <p:nvSpPr>
          <p:cNvPr id="3" name="Content Placeholder 2"/>
          <p:cNvSpPr>
            <a:spLocks noGrp="1"/>
          </p:cNvSpPr>
          <p:nvPr>
            <p:ph idx="1"/>
          </p:nvPr>
        </p:nvSpPr>
        <p:spPr>
          <a:xfrm>
            <a:off x="457200" y="2328498"/>
            <a:ext cx="8229600" cy="3932373"/>
          </a:xfrm>
        </p:spPr>
        <p:txBody>
          <a:bodyPr anchor="ctr">
            <a:normAutofit lnSpcReduction="10000"/>
          </a:bodyPr>
          <a:lstStyle/>
          <a:p>
            <a:pPr marL="0" indent="0">
              <a:buNone/>
            </a:pPr>
            <a:r>
              <a:rPr lang="en-US" b="1" dirty="0" smtClean="0"/>
              <a:t>Notes:</a:t>
            </a:r>
          </a:p>
          <a:p>
            <a:pPr marL="0" indent="0">
              <a:buNone/>
            </a:pPr>
            <a:r>
              <a:rPr lang="en-US" dirty="0" err="1" smtClean="0"/>
              <a:t>Triclopyr</a:t>
            </a:r>
            <a:r>
              <a:rPr lang="en-US" dirty="0" smtClean="0"/>
              <a:t> has very little soil activity and must be applied directly to the target plant.  Dormant season basal bark applications are effective on treated stems but have limited effect on the root system of suckering tree species such as sumac, tree-of-heaven, black locust, or sassafras.</a:t>
            </a:r>
            <a:endParaRPr lang="en-US" dirty="0"/>
          </a:p>
        </p:txBody>
      </p:sp>
    </p:spTree>
    <p:extLst>
      <p:ext uri="{BB962C8B-B14F-4D97-AF65-F5344CB8AC3E}">
        <p14:creationId xmlns:p14="http://schemas.microsoft.com/office/powerpoint/2010/main" val="21150184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496"/>
          </a:xfrm>
        </p:spPr>
        <p:txBody>
          <a:bodyPr>
            <a:normAutofit fontScale="90000"/>
          </a:bodyPr>
          <a:lstStyle/>
          <a:p>
            <a:r>
              <a:rPr lang="en-US" dirty="0" err="1" smtClean="0"/>
              <a:t>Garlon</a:t>
            </a:r>
            <a:r>
              <a:rPr lang="en-US" dirty="0" smtClean="0"/>
              <a:t> 4, Pathfinder II, Tahoe 4E</a:t>
            </a:r>
            <a:br>
              <a:rPr lang="en-US" dirty="0" smtClean="0"/>
            </a:br>
            <a:r>
              <a:rPr lang="en-US" dirty="0" smtClean="0"/>
              <a:t>(</a:t>
            </a:r>
            <a:r>
              <a:rPr lang="en-US" dirty="0" err="1" smtClean="0"/>
              <a:t>triclopyr</a:t>
            </a:r>
            <a:r>
              <a:rPr lang="en-US" dirty="0" smtClean="0"/>
              <a:t>)</a:t>
            </a:r>
            <a:endParaRPr lang="en-US" dirty="0"/>
          </a:p>
        </p:txBody>
      </p:sp>
      <p:sp>
        <p:nvSpPr>
          <p:cNvPr id="3" name="Content Placeholder 2"/>
          <p:cNvSpPr>
            <a:spLocks noGrp="1"/>
          </p:cNvSpPr>
          <p:nvPr>
            <p:ph idx="1"/>
          </p:nvPr>
        </p:nvSpPr>
        <p:spPr>
          <a:xfrm>
            <a:off x="457200" y="2193790"/>
            <a:ext cx="8229600" cy="3932373"/>
          </a:xfrm>
        </p:spPr>
        <p:txBody>
          <a:bodyPr anchor="ctr">
            <a:normAutofit/>
          </a:bodyPr>
          <a:lstStyle/>
          <a:p>
            <a:pPr marL="0" indent="0">
              <a:buNone/>
            </a:pPr>
            <a:r>
              <a:rPr lang="en-US" b="1" dirty="0" smtClean="0"/>
              <a:t>Combination Products:</a:t>
            </a:r>
          </a:p>
          <a:p>
            <a:pPr marL="400050" lvl="1" indent="0">
              <a:buNone/>
            </a:pPr>
            <a:r>
              <a:rPr lang="en-US" dirty="0" smtClean="0"/>
              <a:t>Milestone VM Plus [1.1 S] (12% </a:t>
            </a:r>
            <a:r>
              <a:rPr lang="en-US" dirty="0" err="1" smtClean="0"/>
              <a:t>triclopyr</a:t>
            </a:r>
            <a:r>
              <a:rPr lang="en-US" dirty="0" smtClean="0"/>
              <a:t>, 1.2% </a:t>
            </a:r>
            <a:r>
              <a:rPr lang="en-US" dirty="0" err="1" smtClean="0"/>
              <a:t>aminopyralid</a:t>
            </a:r>
            <a:r>
              <a:rPr lang="en-US" dirty="0" smtClean="0"/>
              <a:t>).</a:t>
            </a:r>
            <a:endParaRPr lang="en-US" dirty="0"/>
          </a:p>
        </p:txBody>
      </p:sp>
    </p:spTree>
    <p:extLst>
      <p:ext uri="{BB962C8B-B14F-4D97-AF65-F5344CB8AC3E}">
        <p14:creationId xmlns:p14="http://schemas.microsoft.com/office/powerpoint/2010/main" val="20192011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47810" name="Text Box 2"/>
          <p:cNvSpPr txBox="1">
            <a:spLocks noChangeArrowheads="1"/>
          </p:cNvSpPr>
          <p:nvPr/>
        </p:nvSpPr>
        <p:spPr bwMode="auto">
          <a:xfrm>
            <a:off x="0" y="2095500"/>
            <a:ext cx="9144000" cy="260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pPr>
            <a:r>
              <a:rPr lang="en-US" sz="1600" b="1" smtClean="0">
                <a:solidFill>
                  <a:srgbClr val="000099"/>
                </a:solidFill>
                <a:latin typeface="Verdana" charset="0"/>
                <a:ea typeface="ＭＳ Ｐゴシック" charset="0"/>
              </a:rPr>
              <a:t>Use of this presentation or parts of this presentation is encouraged as long as this credit slide is included.</a:t>
            </a:r>
          </a:p>
          <a:p>
            <a:pPr defTabSz="914400" fontAlgn="base">
              <a:spcBef>
                <a:spcPct val="50000"/>
              </a:spcBef>
              <a:spcAft>
                <a:spcPct val="0"/>
              </a:spcAft>
            </a:pPr>
            <a:endParaRPr lang="en-US" sz="1400" smtClean="0">
              <a:solidFill>
                <a:srgbClr val="000099"/>
              </a:solidFill>
              <a:latin typeface="Verdana" charset="0"/>
              <a:ea typeface="ＭＳ Ｐゴシック" charset="0"/>
            </a:endParaRPr>
          </a:p>
          <a:p>
            <a:pPr defTabSz="914400" fontAlgn="base">
              <a:spcBef>
                <a:spcPct val="50000"/>
              </a:spcBef>
              <a:spcAft>
                <a:spcPct val="0"/>
              </a:spcAft>
            </a:pPr>
            <a:r>
              <a:rPr lang="en-US" sz="1400" smtClean="0">
                <a:solidFill>
                  <a:srgbClr val="000099"/>
                </a:solidFill>
                <a:latin typeface="Verdana" charset="0"/>
                <a:ea typeface="ＭＳ Ｐゴシック" charset="0"/>
              </a:rPr>
              <a:t>Graphics in this presentation courtesy of :</a:t>
            </a:r>
          </a:p>
          <a:p>
            <a:pPr defTabSz="914400" fontAlgn="base">
              <a:spcBef>
                <a:spcPct val="50000"/>
              </a:spcBef>
              <a:spcAft>
                <a:spcPct val="0"/>
              </a:spcAft>
            </a:pPr>
            <a:r>
              <a:rPr lang="en-US" sz="1400" smtClean="0">
                <a:solidFill>
                  <a:srgbClr val="000099"/>
                </a:solidFill>
                <a:latin typeface="Verdana" charset="0"/>
                <a:ea typeface="ＭＳ Ｐゴシック" charset="0"/>
              </a:rPr>
              <a:t>	Lowe</a:t>
            </a:r>
            <a:r>
              <a:rPr lang="ja-JP" altLang="en-US" sz="1400" smtClean="0">
                <a:solidFill>
                  <a:srgbClr val="000099"/>
                </a:solidFill>
                <a:latin typeface="Arial"/>
                <a:ea typeface="ＭＳ Ｐゴシック" charset="0"/>
              </a:rPr>
              <a:t>’</a:t>
            </a:r>
            <a:r>
              <a:rPr lang="en-US" sz="1400" smtClean="0">
                <a:solidFill>
                  <a:srgbClr val="000099"/>
                </a:solidFill>
                <a:latin typeface="Verdana" charset="0"/>
                <a:ea typeface="ＭＳ Ｐゴシック" charset="0"/>
              </a:rPr>
              <a:t>s Companies Inc.</a:t>
            </a:r>
          </a:p>
          <a:p>
            <a:pPr defTabSz="914400" fontAlgn="base">
              <a:spcBef>
                <a:spcPct val="0"/>
              </a:spcBef>
              <a:spcAft>
                <a:spcPct val="0"/>
              </a:spcAft>
            </a:pPr>
            <a:r>
              <a:rPr lang="en-US" sz="1400" smtClean="0">
                <a:solidFill>
                  <a:srgbClr val="000099"/>
                </a:solidFill>
                <a:latin typeface="Verdana" charset="0"/>
                <a:ea typeface="ＭＳ Ｐゴシック" charset="0"/>
              </a:rPr>
              <a:t>	Pennsylvania Agromedicine Program	  </a:t>
            </a:r>
          </a:p>
          <a:p>
            <a:pPr defTabSz="914400" fontAlgn="base">
              <a:spcBef>
                <a:spcPct val="0"/>
              </a:spcBef>
              <a:spcAft>
                <a:spcPct val="0"/>
              </a:spcAft>
            </a:pPr>
            <a:r>
              <a:rPr lang="en-US" sz="1400" smtClean="0">
                <a:solidFill>
                  <a:srgbClr val="000099"/>
                </a:solidFill>
                <a:latin typeface="Verdana" charset="0"/>
                <a:ea typeface="ＭＳ Ｐゴシック" charset="0"/>
              </a:rPr>
              <a:t>	Penn State Pesticide Education Program</a:t>
            </a:r>
          </a:p>
          <a:p>
            <a:pPr defTabSz="914400" fontAlgn="base">
              <a:spcBef>
                <a:spcPct val="0"/>
              </a:spcBef>
              <a:spcAft>
                <a:spcPct val="0"/>
              </a:spcAft>
            </a:pPr>
            <a:r>
              <a:rPr lang="en-US" sz="1400" smtClean="0">
                <a:solidFill>
                  <a:srgbClr val="000099"/>
                </a:solidFill>
                <a:latin typeface="Verdana" charset="0"/>
                <a:ea typeface="ＭＳ Ｐゴシック" charset="0"/>
              </a:rPr>
              <a:t>	National Pesticide Information Retrieval System</a:t>
            </a:r>
          </a:p>
          <a:p>
            <a:pPr defTabSz="914400" fontAlgn="base">
              <a:spcBef>
                <a:spcPct val="0"/>
              </a:spcBef>
              <a:spcAft>
                <a:spcPct val="0"/>
              </a:spcAft>
            </a:pPr>
            <a:endParaRPr lang="en-US" sz="1400" smtClean="0">
              <a:solidFill>
                <a:srgbClr val="000099"/>
              </a:solidFill>
              <a:latin typeface="Verdana" charset="0"/>
              <a:ea typeface="ＭＳ Ｐゴシック" charset="0"/>
            </a:endParaRPr>
          </a:p>
          <a:p>
            <a:pPr defTabSz="914400" fontAlgn="base">
              <a:spcBef>
                <a:spcPct val="0"/>
              </a:spcBef>
              <a:spcAft>
                <a:spcPct val="0"/>
              </a:spcAft>
            </a:pPr>
            <a:r>
              <a:rPr lang="en-US" sz="1400" smtClean="0">
                <a:solidFill>
                  <a:srgbClr val="000099"/>
                </a:solidFill>
                <a:latin typeface="Verdana" charset="0"/>
                <a:ea typeface="ＭＳ Ｐゴシック" charset="0"/>
              </a:rPr>
              <a:t>	 </a:t>
            </a:r>
            <a:r>
              <a:rPr lang="ja-JP" altLang="en-US" sz="1200" smtClean="0">
                <a:solidFill>
                  <a:srgbClr val="000099"/>
                </a:solidFill>
                <a:latin typeface="Arial"/>
                <a:ea typeface="ＭＳ Ｐゴシック" charset="0"/>
              </a:rPr>
              <a:t>“</a:t>
            </a:r>
            <a:r>
              <a:rPr lang="en-US" sz="1200" smtClean="0">
                <a:solidFill>
                  <a:srgbClr val="000099"/>
                </a:solidFill>
                <a:latin typeface="Verdana" charset="0"/>
                <a:ea typeface="ＭＳ Ｐゴシック" charset="0"/>
              </a:rPr>
              <a:t>Penn State is committed to affirmative action, equal opportunity, and the diversity of its workforce.</a:t>
            </a:r>
            <a:r>
              <a:rPr lang="ja-JP" altLang="en-US" sz="1200" smtClean="0">
                <a:solidFill>
                  <a:srgbClr val="000099"/>
                </a:solidFill>
                <a:latin typeface="Arial"/>
                <a:ea typeface="ＭＳ Ｐゴシック" charset="0"/>
              </a:rPr>
              <a:t>”</a:t>
            </a:r>
            <a:endParaRPr lang="en-US" sz="1200" smtClean="0">
              <a:solidFill>
                <a:srgbClr val="000099"/>
              </a:solidFill>
              <a:latin typeface="Verdana" charset="0"/>
              <a:ea typeface="ＭＳ Ｐゴシック" charset="0"/>
            </a:endParaRPr>
          </a:p>
        </p:txBody>
      </p:sp>
      <p:sp>
        <p:nvSpPr>
          <p:cNvPr id="247811" name="Text Box 3"/>
          <p:cNvSpPr txBox="1">
            <a:spLocks noChangeArrowheads="1"/>
          </p:cNvSpPr>
          <p:nvPr/>
        </p:nvSpPr>
        <p:spPr bwMode="auto">
          <a:xfrm>
            <a:off x="0" y="6462713"/>
            <a:ext cx="9144000" cy="396875"/>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pPr>
            <a:r>
              <a:rPr lang="en-US" sz="2000" smtClean="0">
                <a:solidFill>
                  <a:srgbClr val="FFFFFF"/>
                </a:solidFill>
                <a:latin typeface="Verdana" charset="0"/>
                <a:ea typeface="ＭＳ Ｐゴシック" charset="0"/>
              </a:rPr>
              <a:t>© The Pennsylvania State University 2005	         November 10, 2005</a:t>
            </a:r>
          </a:p>
        </p:txBody>
      </p:sp>
      <p:pic>
        <p:nvPicPr>
          <p:cNvPr id="247812" name="Picture 4" descr="PSU_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275" y="303213"/>
            <a:ext cx="2786063" cy="1319212"/>
          </a:xfrm>
          <a:prstGeom prst="rect">
            <a:avLst/>
          </a:prstGeom>
          <a:solidFill>
            <a:schemeClr val="tx1"/>
          </a:solidFill>
        </p:spPr>
      </p:pic>
      <p:sp>
        <p:nvSpPr>
          <p:cNvPr id="247813" name="Text Box 5"/>
          <p:cNvSpPr txBox="1">
            <a:spLocks noChangeArrowheads="1"/>
          </p:cNvSpPr>
          <p:nvPr/>
        </p:nvSpPr>
        <p:spPr bwMode="auto">
          <a:xfrm>
            <a:off x="3306763" y="995363"/>
            <a:ext cx="55737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pPr>
            <a:r>
              <a:rPr lang="en-US" sz="2200" smtClean="0">
                <a:solidFill>
                  <a:srgbClr val="003399"/>
                </a:solidFill>
                <a:latin typeface="Verdana" charset="0"/>
                <a:ea typeface="ＭＳ Ｐゴシック" charset="0"/>
              </a:rPr>
              <a:t>This presentation was developed by the Pesticide Education Program.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7842"/>
            <a:ext cx="8229600" cy="1143000"/>
          </a:xfrm>
        </p:spPr>
        <p:txBody>
          <a:bodyPr/>
          <a:lstStyle/>
          <a:p>
            <a:r>
              <a:rPr lang="en-US" dirty="0" smtClean="0"/>
              <a:t>Review Questions</a:t>
            </a:r>
            <a:endParaRPr lang="en-US" dirty="0"/>
          </a:p>
        </p:txBody>
      </p:sp>
    </p:spTree>
    <p:extLst>
      <p:ext uri="{BB962C8B-B14F-4D97-AF65-F5344CB8AC3E}">
        <p14:creationId xmlns:p14="http://schemas.microsoft.com/office/powerpoint/2010/main" val="16501498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592008"/>
          </a:xfrm>
        </p:spPr>
        <p:txBody>
          <a:bodyPr>
            <a:normAutofit/>
          </a:bodyPr>
          <a:lstStyle/>
          <a:p>
            <a:r>
              <a:rPr lang="en-US" dirty="0" smtClean="0"/>
              <a:t>Which of the following products is a “restricted use pesticide”?</a:t>
            </a:r>
            <a:endParaRPr lang="en-US" dirty="0"/>
          </a:p>
        </p:txBody>
      </p:sp>
      <p:sp>
        <p:nvSpPr>
          <p:cNvPr id="4" name="Content Placeholder 3"/>
          <p:cNvSpPr>
            <a:spLocks noGrp="1"/>
          </p:cNvSpPr>
          <p:nvPr>
            <p:ph idx="1"/>
          </p:nvPr>
        </p:nvSpPr>
        <p:spPr>
          <a:xfrm>
            <a:off x="457200" y="2446926"/>
            <a:ext cx="8229600" cy="2729649"/>
          </a:xfrm>
        </p:spPr>
        <p:txBody>
          <a:bodyPr/>
          <a:lstStyle/>
          <a:p>
            <a:pPr marL="514350" indent="-514350">
              <a:buAutoNum type="alphaUcPeriod"/>
            </a:pPr>
            <a:r>
              <a:rPr lang="en-US" dirty="0" err="1" smtClean="0"/>
              <a:t>Surflan</a:t>
            </a:r>
            <a:r>
              <a:rPr lang="en-US" dirty="0" smtClean="0"/>
              <a:t> AS</a:t>
            </a:r>
          </a:p>
          <a:p>
            <a:pPr marL="514350" indent="-514350">
              <a:buAutoNum type="alphaUcPeriod"/>
            </a:pPr>
            <a:r>
              <a:rPr lang="en-US" dirty="0" err="1" smtClean="0"/>
              <a:t>Tordon</a:t>
            </a:r>
            <a:r>
              <a:rPr lang="en-US" dirty="0" smtClean="0"/>
              <a:t> K</a:t>
            </a:r>
          </a:p>
          <a:p>
            <a:pPr marL="514350" indent="-514350">
              <a:buAutoNum type="alphaUcPeriod"/>
            </a:pPr>
            <a:r>
              <a:rPr lang="en-US" dirty="0" err="1" smtClean="0"/>
              <a:t>Pramitol</a:t>
            </a:r>
            <a:r>
              <a:rPr lang="en-US" dirty="0" smtClean="0"/>
              <a:t> 25 E</a:t>
            </a:r>
          </a:p>
          <a:p>
            <a:pPr marL="514350" indent="-514350">
              <a:buAutoNum type="alphaUcPeriod"/>
            </a:pPr>
            <a:r>
              <a:rPr lang="en-US" dirty="0" err="1" smtClean="0"/>
              <a:t>Hyvar</a:t>
            </a:r>
            <a:r>
              <a:rPr lang="en-US" dirty="0" smtClean="0"/>
              <a:t> X</a:t>
            </a:r>
          </a:p>
          <a:p>
            <a:pPr marL="514350" indent="-514350">
              <a:buAutoNum type="alphaUcPeriod"/>
            </a:pPr>
            <a:r>
              <a:rPr lang="en-US" dirty="0" smtClean="0"/>
              <a:t>Oust XP</a:t>
            </a:r>
          </a:p>
          <a:p>
            <a:pPr marL="514350" indent="-514350">
              <a:buAutoNum type="alphaUcPeriod"/>
            </a:pPr>
            <a:endParaRPr lang="en-US" dirty="0" smtClean="0"/>
          </a:p>
          <a:p>
            <a:pPr marL="514350" indent="-514350">
              <a:buAutoNum type="alphaUcPeriod"/>
            </a:pPr>
            <a:endParaRPr lang="en-US" dirty="0"/>
          </a:p>
        </p:txBody>
      </p:sp>
    </p:spTree>
    <p:extLst>
      <p:ext uri="{BB962C8B-B14F-4D97-AF65-F5344CB8AC3E}">
        <p14:creationId xmlns:p14="http://schemas.microsoft.com/office/powerpoint/2010/main" val="8941903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4">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592008"/>
          </a:xfrm>
        </p:spPr>
        <p:txBody>
          <a:bodyPr>
            <a:normAutofit/>
          </a:bodyPr>
          <a:lstStyle/>
          <a:p>
            <a:r>
              <a:rPr lang="en-US" dirty="0" smtClean="0"/>
              <a:t>The active ingredient “</a:t>
            </a:r>
            <a:r>
              <a:rPr lang="en-US" dirty="0" err="1" smtClean="0"/>
              <a:t>imazapic</a:t>
            </a:r>
            <a:r>
              <a:rPr lang="en-US" dirty="0" smtClean="0"/>
              <a:t>” is sold under what trade name?</a:t>
            </a:r>
            <a:endParaRPr lang="en-US" dirty="0"/>
          </a:p>
        </p:txBody>
      </p:sp>
      <p:sp>
        <p:nvSpPr>
          <p:cNvPr id="4" name="Content Placeholder 3"/>
          <p:cNvSpPr>
            <a:spLocks noGrp="1"/>
          </p:cNvSpPr>
          <p:nvPr>
            <p:ph idx="1"/>
          </p:nvPr>
        </p:nvSpPr>
        <p:spPr>
          <a:xfrm>
            <a:off x="457200" y="2446926"/>
            <a:ext cx="8229600" cy="2729649"/>
          </a:xfrm>
        </p:spPr>
        <p:txBody>
          <a:bodyPr>
            <a:normAutofit lnSpcReduction="10000"/>
          </a:bodyPr>
          <a:lstStyle/>
          <a:p>
            <a:pPr marL="514350" indent="-514350">
              <a:buAutoNum type="alphaUcPeriod"/>
            </a:pPr>
            <a:r>
              <a:rPr lang="en-US" dirty="0" smtClean="0"/>
              <a:t>Assure II</a:t>
            </a:r>
          </a:p>
          <a:p>
            <a:pPr marL="514350" indent="-514350">
              <a:buAutoNum type="alphaUcPeriod"/>
            </a:pPr>
            <a:r>
              <a:rPr lang="en-US" dirty="0" smtClean="0"/>
              <a:t>Plateau</a:t>
            </a:r>
          </a:p>
          <a:p>
            <a:pPr marL="514350" indent="-514350">
              <a:buAutoNum type="alphaUcPeriod"/>
            </a:pPr>
            <a:r>
              <a:rPr lang="en-US" dirty="0" err="1" smtClean="0"/>
              <a:t>Garlon</a:t>
            </a:r>
            <a:r>
              <a:rPr lang="en-US" dirty="0" smtClean="0"/>
              <a:t> 3A</a:t>
            </a:r>
          </a:p>
          <a:p>
            <a:pPr marL="514350" indent="-514350">
              <a:buAutoNum type="alphaUcPeriod"/>
            </a:pPr>
            <a:r>
              <a:rPr lang="en-US" dirty="0" smtClean="0"/>
              <a:t>Panoramic 2SL</a:t>
            </a:r>
          </a:p>
          <a:p>
            <a:pPr marL="514350" indent="-514350">
              <a:buAutoNum type="alphaUcPeriod"/>
            </a:pPr>
            <a:r>
              <a:rPr lang="en-US" dirty="0" smtClean="0"/>
              <a:t>B and D</a:t>
            </a:r>
          </a:p>
          <a:p>
            <a:pPr marL="514350" indent="-514350">
              <a:buAutoNum type="alphaUcPeriod"/>
            </a:pPr>
            <a:endParaRPr lang="en-US" dirty="0"/>
          </a:p>
        </p:txBody>
      </p:sp>
    </p:spTree>
    <p:extLst>
      <p:ext uri="{BB962C8B-B14F-4D97-AF65-F5344CB8AC3E}">
        <p14:creationId xmlns:p14="http://schemas.microsoft.com/office/powerpoint/2010/main" val="16522584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4">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592008"/>
          </a:xfrm>
        </p:spPr>
        <p:txBody>
          <a:bodyPr>
            <a:normAutofit/>
          </a:bodyPr>
          <a:lstStyle/>
          <a:p>
            <a:r>
              <a:rPr lang="en-US" dirty="0" smtClean="0"/>
              <a:t>Which product carries a “danger” signal word?</a:t>
            </a:r>
            <a:endParaRPr lang="en-US" dirty="0"/>
          </a:p>
        </p:txBody>
      </p:sp>
      <p:sp>
        <p:nvSpPr>
          <p:cNvPr id="4" name="Content Placeholder 3"/>
          <p:cNvSpPr>
            <a:spLocks noGrp="1"/>
          </p:cNvSpPr>
          <p:nvPr>
            <p:ph idx="1"/>
          </p:nvPr>
        </p:nvSpPr>
        <p:spPr>
          <a:xfrm>
            <a:off x="457200" y="2446926"/>
            <a:ext cx="8229600" cy="2729649"/>
          </a:xfrm>
        </p:spPr>
        <p:txBody>
          <a:bodyPr>
            <a:normAutofit lnSpcReduction="10000"/>
          </a:bodyPr>
          <a:lstStyle/>
          <a:p>
            <a:pPr marL="514350" indent="-514350">
              <a:buAutoNum type="alphaUcPeriod"/>
            </a:pPr>
            <a:r>
              <a:rPr lang="en-US" dirty="0" err="1" smtClean="0"/>
              <a:t>Hyvar</a:t>
            </a:r>
            <a:r>
              <a:rPr lang="en-US" dirty="0" smtClean="0"/>
              <a:t> X</a:t>
            </a:r>
          </a:p>
          <a:p>
            <a:pPr marL="514350" indent="-514350">
              <a:buAutoNum type="alphaUcPeriod"/>
            </a:pPr>
            <a:r>
              <a:rPr lang="en-US" dirty="0" smtClean="0"/>
              <a:t>Pendulum </a:t>
            </a:r>
            <a:r>
              <a:rPr lang="en-US" dirty="0" err="1" smtClean="0"/>
              <a:t>Aquacap</a:t>
            </a:r>
            <a:endParaRPr lang="en-US" dirty="0" smtClean="0"/>
          </a:p>
          <a:p>
            <a:pPr marL="514350" indent="-514350">
              <a:buAutoNum type="alphaUcPeriod"/>
            </a:pPr>
            <a:r>
              <a:rPr lang="en-US" dirty="0" smtClean="0"/>
              <a:t>Spike 20 P</a:t>
            </a:r>
          </a:p>
          <a:p>
            <a:pPr marL="514350" indent="-514350">
              <a:buAutoNum type="alphaUcPeriod"/>
            </a:pPr>
            <a:r>
              <a:rPr lang="en-US" dirty="0" err="1" smtClean="0"/>
              <a:t>Garlon</a:t>
            </a:r>
            <a:r>
              <a:rPr lang="en-US" dirty="0" smtClean="0"/>
              <a:t> 3A</a:t>
            </a:r>
          </a:p>
          <a:p>
            <a:pPr marL="514350" indent="-514350">
              <a:buAutoNum type="alphaUcPeriod"/>
            </a:pPr>
            <a:r>
              <a:rPr lang="en-US" dirty="0" err="1" smtClean="0"/>
              <a:t>Garlon</a:t>
            </a:r>
            <a:r>
              <a:rPr lang="en-US" dirty="0" smtClean="0"/>
              <a:t> 4</a:t>
            </a:r>
          </a:p>
          <a:p>
            <a:pPr marL="514350" indent="-514350">
              <a:buAutoNum type="alphaUcPeriod"/>
            </a:pPr>
            <a:endParaRPr lang="en-US" dirty="0"/>
          </a:p>
        </p:txBody>
      </p:sp>
    </p:spTree>
    <p:extLst>
      <p:ext uri="{BB962C8B-B14F-4D97-AF65-F5344CB8AC3E}">
        <p14:creationId xmlns:p14="http://schemas.microsoft.com/office/powerpoint/2010/main" val="31180643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4">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ble1_2.jpg"/>
          <p:cNvPicPr>
            <a:picLocks noGrp="1" noChangeAspect="1"/>
          </p:cNvPicPr>
          <p:nvPr>
            <p:ph idx="1"/>
          </p:nvPr>
        </p:nvPicPr>
        <p:blipFill rotWithShape="1">
          <a:blip r:embed="rId2">
            <a:extLst>
              <a:ext uri="{28A0092B-C50C-407E-A947-70E740481C1C}">
                <a14:useLocalDpi xmlns:a14="http://schemas.microsoft.com/office/drawing/2010/main" val="0"/>
              </a:ext>
            </a:extLst>
          </a:blip>
          <a:srcRect l="408"/>
          <a:stretch/>
        </p:blipFill>
        <p:spPr>
          <a:xfrm>
            <a:off x="1" y="0"/>
            <a:ext cx="9156254" cy="6858000"/>
          </a:xfrm>
        </p:spPr>
      </p:pic>
    </p:spTree>
    <p:extLst>
      <p:ext uri="{BB962C8B-B14F-4D97-AF65-F5344CB8AC3E}">
        <p14:creationId xmlns:p14="http://schemas.microsoft.com/office/powerpoint/2010/main" val="7694147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688904"/>
          </a:xfrm>
        </p:spPr>
        <p:txBody>
          <a:bodyPr>
            <a:normAutofit fontScale="90000"/>
          </a:bodyPr>
          <a:lstStyle/>
          <a:p>
            <a:r>
              <a:rPr lang="en-US" dirty="0" smtClean="0"/>
              <a:t>Among the products contained in the “Herbicide Product Summaries” which has the greatest toxicity from oral uptake?</a:t>
            </a:r>
            <a:endParaRPr lang="en-US" dirty="0"/>
          </a:p>
        </p:txBody>
      </p:sp>
      <p:sp>
        <p:nvSpPr>
          <p:cNvPr id="3" name="Content Placeholder 2"/>
          <p:cNvSpPr>
            <a:spLocks noGrp="1"/>
          </p:cNvSpPr>
          <p:nvPr>
            <p:ph idx="1"/>
          </p:nvPr>
        </p:nvSpPr>
        <p:spPr>
          <a:xfrm>
            <a:off x="457200" y="3351405"/>
            <a:ext cx="8229600" cy="2864356"/>
          </a:xfrm>
        </p:spPr>
        <p:txBody>
          <a:bodyPr>
            <a:normAutofit lnSpcReduction="10000"/>
          </a:bodyPr>
          <a:lstStyle/>
          <a:p>
            <a:pPr marL="514350" indent="-514350">
              <a:buAutoNum type="alphaUcPeriod"/>
            </a:pPr>
            <a:r>
              <a:rPr lang="en-US" dirty="0" smtClean="0"/>
              <a:t>Reward</a:t>
            </a:r>
          </a:p>
          <a:p>
            <a:pPr marL="514350" indent="-514350">
              <a:buAutoNum type="alphaUcPeriod"/>
            </a:pPr>
            <a:r>
              <a:rPr lang="en-US" dirty="0" err="1" smtClean="0"/>
              <a:t>Surflan</a:t>
            </a:r>
            <a:r>
              <a:rPr lang="en-US" dirty="0" smtClean="0"/>
              <a:t> AS</a:t>
            </a:r>
          </a:p>
          <a:p>
            <a:pPr marL="514350" indent="-514350">
              <a:buAutoNum type="alphaUcPeriod"/>
            </a:pPr>
            <a:r>
              <a:rPr lang="en-US" dirty="0" smtClean="0"/>
              <a:t>Vanquish</a:t>
            </a:r>
          </a:p>
          <a:p>
            <a:pPr marL="514350" indent="-514350">
              <a:buAutoNum type="alphaUcPeriod"/>
            </a:pPr>
            <a:r>
              <a:rPr lang="en-US" dirty="0" smtClean="0"/>
              <a:t>Roundup Pro</a:t>
            </a:r>
          </a:p>
          <a:p>
            <a:pPr marL="514350" indent="-514350">
              <a:buAutoNum type="alphaUcPeriod"/>
            </a:pPr>
            <a:r>
              <a:rPr lang="en-US" dirty="0" err="1" smtClean="0"/>
              <a:t>Gramoxone</a:t>
            </a:r>
            <a:r>
              <a:rPr lang="en-US" dirty="0" smtClean="0"/>
              <a:t> </a:t>
            </a:r>
            <a:r>
              <a:rPr lang="en-US" dirty="0" err="1" smtClean="0"/>
              <a:t>Inteon</a:t>
            </a:r>
            <a:endParaRPr lang="en-US" dirty="0"/>
          </a:p>
        </p:txBody>
      </p:sp>
    </p:spTree>
    <p:extLst>
      <p:ext uri="{BB962C8B-B14F-4D97-AF65-F5344CB8AC3E}">
        <p14:creationId xmlns:p14="http://schemas.microsoft.com/office/powerpoint/2010/main" val="26975684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688904"/>
          </a:xfrm>
        </p:spPr>
        <p:txBody>
          <a:bodyPr>
            <a:normAutofit/>
          </a:bodyPr>
          <a:lstStyle/>
          <a:p>
            <a:r>
              <a:rPr lang="en-US" dirty="0" smtClean="0"/>
              <a:t>Which product can be applied to aquatic sites?</a:t>
            </a:r>
            <a:endParaRPr lang="en-US" dirty="0"/>
          </a:p>
        </p:txBody>
      </p:sp>
      <p:sp>
        <p:nvSpPr>
          <p:cNvPr id="3" name="Content Placeholder 2"/>
          <p:cNvSpPr>
            <a:spLocks noGrp="1"/>
          </p:cNvSpPr>
          <p:nvPr>
            <p:ph idx="1"/>
          </p:nvPr>
        </p:nvSpPr>
        <p:spPr>
          <a:xfrm>
            <a:off x="457200" y="3351405"/>
            <a:ext cx="8229600" cy="2864356"/>
          </a:xfrm>
        </p:spPr>
        <p:txBody>
          <a:bodyPr>
            <a:normAutofit lnSpcReduction="10000"/>
          </a:bodyPr>
          <a:lstStyle/>
          <a:p>
            <a:pPr marL="514350" indent="-514350">
              <a:buAutoNum type="alphaUcPeriod"/>
            </a:pPr>
            <a:r>
              <a:rPr lang="en-US" dirty="0" smtClean="0"/>
              <a:t>Arsenal AC</a:t>
            </a:r>
          </a:p>
          <a:p>
            <a:pPr marL="514350" indent="-514350">
              <a:buAutoNum type="alphaUcPeriod"/>
            </a:pPr>
            <a:r>
              <a:rPr lang="en-US" dirty="0" smtClean="0"/>
              <a:t>Arsenal </a:t>
            </a:r>
            <a:r>
              <a:rPr lang="en-US" dirty="0" err="1" smtClean="0"/>
              <a:t>Powerline</a:t>
            </a:r>
            <a:endParaRPr lang="en-US" dirty="0" smtClean="0"/>
          </a:p>
          <a:p>
            <a:pPr marL="514350" indent="-514350">
              <a:buAutoNum type="alphaUcPeriod"/>
            </a:pPr>
            <a:r>
              <a:rPr lang="en-US" dirty="0" smtClean="0"/>
              <a:t>Chopper</a:t>
            </a:r>
          </a:p>
          <a:p>
            <a:pPr marL="514350" indent="-514350">
              <a:buAutoNum type="alphaUcPeriod"/>
            </a:pPr>
            <a:r>
              <a:rPr lang="en-US" dirty="0" smtClean="0"/>
              <a:t>Habitat</a:t>
            </a:r>
          </a:p>
          <a:p>
            <a:pPr marL="514350" indent="-514350">
              <a:buAutoNum type="alphaUcPeriod"/>
            </a:pPr>
            <a:r>
              <a:rPr lang="en-US" dirty="0" smtClean="0"/>
              <a:t>Stalker</a:t>
            </a:r>
            <a:endParaRPr lang="en-US" dirty="0"/>
          </a:p>
        </p:txBody>
      </p:sp>
    </p:spTree>
    <p:extLst>
      <p:ext uri="{BB962C8B-B14F-4D97-AF65-F5344CB8AC3E}">
        <p14:creationId xmlns:p14="http://schemas.microsoft.com/office/powerpoint/2010/main" val="37869745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688904"/>
          </a:xfrm>
        </p:spPr>
        <p:txBody>
          <a:bodyPr>
            <a:normAutofit/>
          </a:bodyPr>
          <a:lstStyle/>
          <a:p>
            <a:r>
              <a:rPr lang="en-US" dirty="0" smtClean="0"/>
              <a:t>Which product is NOT systemic?</a:t>
            </a:r>
            <a:endParaRPr lang="en-US" dirty="0"/>
          </a:p>
        </p:txBody>
      </p:sp>
      <p:sp>
        <p:nvSpPr>
          <p:cNvPr id="3" name="Content Placeholder 2"/>
          <p:cNvSpPr>
            <a:spLocks noGrp="1"/>
          </p:cNvSpPr>
          <p:nvPr>
            <p:ph idx="1"/>
          </p:nvPr>
        </p:nvSpPr>
        <p:spPr>
          <a:xfrm>
            <a:off x="457200" y="3188605"/>
            <a:ext cx="8229600" cy="2864356"/>
          </a:xfrm>
        </p:spPr>
        <p:txBody>
          <a:bodyPr>
            <a:normAutofit lnSpcReduction="10000"/>
          </a:bodyPr>
          <a:lstStyle/>
          <a:p>
            <a:pPr marL="514350" indent="-514350">
              <a:buAutoNum type="alphaUcPeriod"/>
            </a:pPr>
            <a:r>
              <a:rPr lang="en-US" dirty="0" smtClean="0"/>
              <a:t>Rodeo</a:t>
            </a:r>
          </a:p>
          <a:p>
            <a:pPr marL="514350" indent="-514350">
              <a:buAutoNum type="alphaUcPeriod"/>
            </a:pPr>
            <a:r>
              <a:rPr lang="en-US" dirty="0" smtClean="0"/>
              <a:t>Vista</a:t>
            </a:r>
          </a:p>
          <a:p>
            <a:pPr marL="514350" indent="-514350">
              <a:buAutoNum type="alphaUcPeriod"/>
            </a:pPr>
            <a:r>
              <a:rPr lang="en-US" dirty="0" smtClean="0"/>
              <a:t>Reward</a:t>
            </a:r>
          </a:p>
          <a:p>
            <a:pPr marL="514350" indent="-514350">
              <a:buAutoNum type="alphaUcPeriod"/>
            </a:pPr>
            <a:r>
              <a:rPr lang="en-US" dirty="0" smtClean="0"/>
              <a:t>Acclaim Extra</a:t>
            </a:r>
          </a:p>
          <a:p>
            <a:pPr marL="514350" indent="-514350">
              <a:buAutoNum type="alphaUcPeriod"/>
            </a:pPr>
            <a:r>
              <a:rPr lang="en-US" dirty="0" smtClean="0"/>
              <a:t>Tahoe 3A</a:t>
            </a:r>
            <a:endParaRPr lang="en-US" dirty="0"/>
          </a:p>
        </p:txBody>
      </p:sp>
    </p:spTree>
    <p:extLst>
      <p:ext uri="{BB962C8B-B14F-4D97-AF65-F5344CB8AC3E}">
        <p14:creationId xmlns:p14="http://schemas.microsoft.com/office/powerpoint/2010/main" val="11780115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688904"/>
          </a:xfrm>
        </p:spPr>
        <p:txBody>
          <a:bodyPr>
            <a:normAutofit/>
          </a:bodyPr>
          <a:lstStyle/>
          <a:p>
            <a:r>
              <a:rPr lang="en-US" dirty="0" smtClean="0"/>
              <a:t>Which product has the longest soil activity (residual)?</a:t>
            </a:r>
            <a:endParaRPr lang="en-US" dirty="0"/>
          </a:p>
        </p:txBody>
      </p:sp>
      <p:sp>
        <p:nvSpPr>
          <p:cNvPr id="3" name="Content Placeholder 2"/>
          <p:cNvSpPr>
            <a:spLocks noGrp="1"/>
          </p:cNvSpPr>
          <p:nvPr>
            <p:ph idx="1"/>
          </p:nvPr>
        </p:nvSpPr>
        <p:spPr>
          <a:xfrm>
            <a:off x="457200" y="3188605"/>
            <a:ext cx="8229600" cy="2864356"/>
          </a:xfrm>
        </p:spPr>
        <p:txBody>
          <a:bodyPr>
            <a:normAutofit lnSpcReduction="10000"/>
          </a:bodyPr>
          <a:lstStyle/>
          <a:p>
            <a:pPr marL="514350" indent="-514350">
              <a:buAutoNum type="alphaUcPeriod"/>
            </a:pPr>
            <a:r>
              <a:rPr lang="en-US" dirty="0" smtClean="0"/>
              <a:t>DMA 4 IVM</a:t>
            </a:r>
            <a:endParaRPr lang="en-US" dirty="0" smtClean="0"/>
          </a:p>
          <a:p>
            <a:pPr marL="514350" indent="-514350">
              <a:buAutoNum type="alphaUcPeriod"/>
            </a:pPr>
            <a:r>
              <a:rPr lang="en-US" dirty="0" smtClean="0"/>
              <a:t>Reward</a:t>
            </a:r>
            <a:endParaRPr lang="en-US" dirty="0" smtClean="0"/>
          </a:p>
          <a:p>
            <a:pPr marL="514350" indent="-514350">
              <a:buAutoNum type="alphaUcPeriod"/>
            </a:pPr>
            <a:r>
              <a:rPr lang="en-US" dirty="0" err="1" smtClean="0"/>
              <a:t>Karmex</a:t>
            </a:r>
            <a:endParaRPr lang="en-US" dirty="0" smtClean="0"/>
          </a:p>
          <a:p>
            <a:pPr marL="514350" indent="-514350">
              <a:buAutoNum type="alphaUcPeriod"/>
            </a:pPr>
            <a:r>
              <a:rPr lang="en-US" dirty="0" smtClean="0"/>
              <a:t>Roundup Pro</a:t>
            </a:r>
            <a:endParaRPr lang="en-US" dirty="0" smtClean="0"/>
          </a:p>
          <a:p>
            <a:pPr marL="514350" indent="-514350">
              <a:buAutoNum type="alphaUcPeriod"/>
            </a:pPr>
            <a:r>
              <a:rPr lang="en-US" dirty="0" err="1" smtClean="0"/>
              <a:t>Garlon</a:t>
            </a:r>
            <a:r>
              <a:rPr lang="en-US" dirty="0" smtClean="0"/>
              <a:t> 3A</a:t>
            </a:r>
            <a:endParaRPr lang="en-US" dirty="0"/>
          </a:p>
        </p:txBody>
      </p:sp>
    </p:spTree>
    <p:extLst>
      <p:ext uri="{BB962C8B-B14F-4D97-AF65-F5344CB8AC3E}">
        <p14:creationId xmlns:p14="http://schemas.microsoft.com/office/powerpoint/2010/main" val="13226205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688904"/>
          </a:xfrm>
        </p:spPr>
        <p:txBody>
          <a:bodyPr>
            <a:normAutofit/>
          </a:bodyPr>
          <a:lstStyle/>
          <a:p>
            <a:r>
              <a:rPr lang="en-US" dirty="0" smtClean="0"/>
              <a:t>Which product is used as a </a:t>
            </a:r>
            <a:r>
              <a:rPr lang="en-US" dirty="0" err="1" smtClean="0"/>
              <a:t>postemergent</a:t>
            </a:r>
            <a:r>
              <a:rPr lang="en-US" dirty="0" smtClean="0"/>
              <a:t> to control only grasses?</a:t>
            </a:r>
            <a:endParaRPr lang="en-US" dirty="0"/>
          </a:p>
        </p:txBody>
      </p:sp>
      <p:sp>
        <p:nvSpPr>
          <p:cNvPr id="3" name="Content Placeholder 2"/>
          <p:cNvSpPr>
            <a:spLocks noGrp="1"/>
          </p:cNvSpPr>
          <p:nvPr>
            <p:ph idx="1"/>
          </p:nvPr>
        </p:nvSpPr>
        <p:spPr>
          <a:xfrm>
            <a:off x="457200" y="3188605"/>
            <a:ext cx="8229600" cy="2864356"/>
          </a:xfrm>
        </p:spPr>
        <p:txBody>
          <a:bodyPr>
            <a:normAutofit lnSpcReduction="10000"/>
          </a:bodyPr>
          <a:lstStyle/>
          <a:p>
            <a:pPr marL="514350" indent="-514350">
              <a:buAutoNum type="alphaUcPeriod"/>
            </a:pPr>
            <a:r>
              <a:rPr lang="en-US" dirty="0" smtClean="0"/>
              <a:t>Finale</a:t>
            </a:r>
          </a:p>
          <a:p>
            <a:pPr marL="514350" indent="-514350">
              <a:buAutoNum type="alphaUcPeriod"/>
            </a:pPr>
            <a:r>
              <a:rPr lang="en-US" dirty="0" smtClean="0"/>
              <a:t>Assure II</a:t>
            </a:r>
          </a:p>
          <a:p>
            <a:pPr marL="514350" indent="-514350">
              <a:buAutoNum type="alphaUcPeriod"/>
            </a:pPr>
            <a:r>
              <a:rPr lang="en-US" dirty="0" err="1" smtClean="0"/>
              <a:t>Hyvar</a:t>
            </a:r>
            <a:r>
              <a:rPr lang="en-US" dirty="0" smtClean="0"/>
              <a:t> X-L</a:t>
            </a:r>
          </a:p>
          <a:p>
            <a:pPr marL="514350" indent="-514350">
              <a:buAutoNum type="alphaUcPeriod"/>
            </a:pPr>
            <a:r>
              <a:rPr lang="en-US" dirty="0" smtClean="0"/>
              <a:t>Pendulum </a:t>
            </a:r>
            <a:r>
              <a:rPr lang="en-US" dirty="0" err="1" smtClean="0"/>
              <a:t>Aquacap</a:t>
            </a:r>
            <a:endParaRPr lang="en-US" dirty="0" smtClean="0"/>
          </a:p>
          <a:p>
            <a:pPr marL="514350" indent="-514350">
              <a:buAutoNum type="alphaUcPeriod"/>
            </a:pPr>
            <a:r>
              <a:rPr lang="en-US" dirty="0" smtClean="0"/>
              <a:t>Tahoe 3A</a:t>
            </a:r>
            <a:endParaRPr lang="en-US" dirty="0"/>
          </a:p>
        </p:txBody>
      </p:sp>
    </p:spTree>
    <p:extLst>
      <p:ext uri="{BB962C8B-B14F-4D97-AF65-F5344CB8AC3E}">
        <p14:creationId xmlns:p14="http://schemas.microsoft.com/office/powerpoint/2010/main" val="204483953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688904"/>
          </a:xfrm>
        </p:spPr>
        <p:txBody>
          <a:bodyPr>
            <a:normAutofit/>
          </a:bodyPr>
          <a:lstStyle/>
          <a:p>
            <a:r>
              <a:rPr lang="en-US" dirty="0" smtClean="0"/>
              <a:t>Which product would be safe around the roots of desirable trees?</a:t>
            </a:r>
            <a:endParaRPr lang="en-US" dirty="0"/>
          </a:p>
        </p:txBody>
      </p:sp>
      <p:sp>
        <p:nvSpPr>
          <p:cNvPr id="3" name="Content Placeholder 2"/>
          <p:cNvSpPr>
            <a:spLocks noGrp="1"/>
          </p:cNvSpPr>
          <p:nvPr>
            <p:ph idx="1"/>
          </p:nvPr>
        </p:nvSpPr>
        <p:spPr>
          <a:xfrm>
            <a:off x="457200" y="3188605"/>
            <a:ext cx="8229600" cy="2864356"/>
          </a:xfrm>
        </p:spPr>
        <p:txBody>
          <a:bodyPr>
            <a:normAutofit lnSpcReduction="10000"/>
          </a:bodyPr>
          <a:lstStyle/>
          <a:p>
            <a:pPr marL="514350" indent="-514350">
              <a:buAutoNum type="alphaUcPeriod"/>
            </a:pPr>
            <a:r>
              <a:rPr lang="en-US" dirty="0" err="1" smtClean="0"/>
              <a:t>Hyvar</a:t>
            </a:r>
            <a:r>
              <a:rPr lang="en-US" dirty="0" smtClean="0"/>
              <a:t> X</a:t>
            </a:r>
          </a:p>
          <a:p>
            <a:pPr marL="514350" indent="-514350">
              <a:buAutoNum type="alphaUcPeriod"/>
            </a:pPr>
            <a:r>
              <a:rPr lang="en-US" dirty="0" smtClean="0"/>
              <a:t>Oust XP</a:t>
            </a:r>
          </a:p>
          <a:p>
            <a:pPr marL="514350" indent="-514350">
              <a:buAutoNum type="alphaUcPeriod"/>
            </a:pPr>
            <a:r>
              <a:rPr lang="en-US" dirty="0" smtClean="0"/>
              <a:t>Pennant Magnum</a:t>
            </a:r>
          </a:p>
          <a:p>
            <a:pPr marL="514350" indent="-514350">
              <a:buAutoNum type="alphaUcPeriod"/>
            </a:pPr>
            <a:r>
              <a:rPr lang="en-US" dirty="0" err="1" smtClean="0"/>
              <a:t>Tordon</a:t>
            </a:r>
            <a:r>
              <a:rPr lang="en-US" dirty="0" smtClean="0"/>
              <a:t> K</a:t>
            </a:r>
          </a:p>
          <a:p>
            <a:pPr marL="514350" indent="-514350">
              <a:buAutoNum type="alphaUcPeriod"/>
            </a:pPr>
            <a:r>
              <a:rPr lang="en-US" dirty="0" err="1" smtClean="0"/>
              <a:t>Velpar</a:t>
            </a:r>
            <a:r>
              <a:rPr lang="en-US" dirty="0" smtClean="0"/>
              <a:t> DF</a:t>
            </a:r>
            <a:endParaRPr lang="en-US" dirty="0"/>
          </a:p>
        </p:txBody>
      </p:sp>
    </p:spTree>
    <p:extLst>
      <p:ext uri="{BB962C8B-B14F-4D97-AF65-F5344CB8AC3E}">
        <p14:creationId xmlns:p14="http://schemas.microsoft.com/office/powerpoint/2010/main" val="25671533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688904"/>
          </a:xfrm>
        </p:spPr>
        <p:txBody>
          <a:bodyPr>
            <a:normAutofit/>
          </a:bodyPr>
          <a:lstStyle/>
          <a:p>
            <a:r>
              <a:rPr lang="en-US" dirty="0" smtClean="0"/>
              <a:t>Which product(s) is used to inhibit seed heads in grasses?</a:t>
            </a:r>
            <a:endParaRPr lang="en-US" dirty="0"/>
          </a:p>
        </p:txBody>
      </p:sp>
      <p:sp>
        <p:nvSpPr>
          <p:cNvPr id="3" name="Content Placeholder 2"/>
          <p:cNvSpPr>
            <a:spLocks noGrp="1"/>
          </p:cNvSpPr>
          <p:nvPr>
            <p:ph idx="1"/>
          </p:nvPr>
        </p:nvSpPr>
        <p:spPr>
          <a:xfrm>
            <a:off x="457200" y="3188605"/>
            <a:ext cx="8229600" cy="2864356"/>
          </a:xfrm>
        </p:spPr>
        <p:txBody>
          <a:bodyPr>
            <a:normAutofit lnSpcReduction="10000"/>
          </a:bodyPr>
          <a:lstStyle/>
          <a:p>
            <a:pPr marL="514350" indent="-514350">
              <a:buAutoNum type="alphaUcPeriod"/>
            </a:pPr>
            <a:r>
              <a:rPr lang="en-US" dirty="0" smtClean="0"/>
              <a:t>Embark 2S IVM</a:t>
            </a:r>
          </a:p>
          <a:p>
            <a:pPr marL="514350" indent="-514350">
              <a:buAutoNum type="alphaUcPeriod"/>
            </a:pPr>
            <a:r>
              <a:rPr lang="en-US" dirty="0" smtClean="0"/>
              <a:t>Assure II</a:t>
            </a:r>
          </a:p>
          <a:p>
            <a:pPr marL="514350" indent="-514350">
              <a:buAutoNum type="alphaUcPeriod"/>
            </a:pPr>
            <a:r>
              <a:rPr lang="en-US" dirty="0" err="1" smtClean="0"/>
              <a:t>Basagran</a:t>
            </a:r>
            <a:r>
              <a:rPr lang="en-US" dirty="0" smtClean="0"/>
              <a:t> T/O</a:t>
            </a:r>
          </a:p>
          <a:p>
            <a:pPr marL="514350" indent="-514350">
              <a:buAutoNum type="alphaUcPeriod"/>
            </a:pPr>
            <a:r>
              <a:rPr lang="en-US" dirty="0" smtClean="0"/>
              <a:t>A &amp; B</a:t>
            </a:r>
          </a:p>
          <a:p>
            <a:pPr marL="514350" indent="-514350">
              <a:buAutoNum type="alphaUcPeriod"/>
            </a:pPr>
            <a:r>
              <a:rPr lang="en-US" dirty="0" smtClean="0"/>
              <a:t>B &amp; C</a:t>
            </a:r>
            <a:endParaRPr lang="en-US" dirty="0"/>
          </a:p>
        </p:txBody>
      </p:sp>
    </p:spTree>
    <p:extLst>
      <p:ext uri="{BB962C8B-B14F-4D97-AF65-F5344CB8AC3E}">
        <p14:creationId xmlns:p14="http://schemas.microsoft.com/office/powerpoint/2010/main" val="17732331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688904"/>
          </a:xfrm>
        </p:spPr>
        <p:txBody>
          <a:bodyPr>
            <a:normAutofit/>
          </a:bodyPr>
          <a:lstStyle/>
          <a:p>
            <a:r>
              <a:rPr lang="en-US" dirty="0" smtClean="0"/>
              <a:t>Which product(s) can be used for treating cut stumps?</a:t>
            </a:r>
            <a:endParaRPr lang="en-US" dirty="0"/>
          </a:p>
        </p:txBody>
      </p:sp>
      <p:sp>
        <p:nvSpPr>
          <p:cNvPr id="3" name="Content Placeholder 2"/>
          <p:cNvSpPr>
            <a:spLocks noGrp="1"/>
          </p:cNvSpPr>
          <p:nvPr>
            <p:ph idx="1"/>
          </p:nvPr>
        </p:nvSpPr>
        <p:spPr>
          <a:xfrm>
            <a:off x="457200" y="3188605"/>
            <a:ext cx="8229600" cy="2864356"/>
          </a:xfrm>
        </p:spPr>
        <p:txBody>
          <a:bodyPr>
            <a:normAutofit lnSpcReduction="10000"/>
          </a:bodyPr>
          <a:lstStyle/>
          <a:p>
            <a:pPr marL="514350" indent="-514350">
              <a:buAutoNum type="alphaUcPeriod"/>
            </a:pPr>
            <a:r>
              <a:rPr lang="en-US" dirty="0" smtClean="0"/>
              <a:t>Milestone VM</a:t>
            </a:r>
          </a:p>
          <a:p>
            <a:pPr marL="514350" indent="-514350">
              <a:buAutoNum type="alphaUcPeriod"/>
            </a:pPr>
            <a:r>
              <a:rPr lang="en-US" dirty="0" err="1" smtClean="0"/>
              <a:t>Garlon</a:t>
            </a:r>
            <a:r>
              <a:rPr lang="en-US" dirty="0" smtClean="0"/>
              <a:t> 4</a:t>
            </a:r>
          </a:p>
          <a:p>
            <a:pPr marL="514350" indent="-514350">
              <a:buAutoNum type="alphaUcPeriod"/>
            </a:pPr>
            <a:r>
              <a:rPr lang="en-US" dirty="0" smtClean="0"/>
              <a:t>Pathfinder II</a:t>
            </a:r>
          </a:p>
          <a:p>
            <a:pPr marL="514350" indent="-514350">
              <a:buAutoNum type="alphaUcPeriod"/>
            </a:pPr>
            <a:r>
              <a:rPr lang="en-US" dirty="0" smtClean="0"/>
              <a:t>A &amp; B</a:t>
            </a:r>
          </a:p>
          <a:p>
            <a:pPr marL="514350" indent="-514350">
              <a:buAutoNum type="alphaUcPeriod"/>
            </a:pPr>
            <a:r>
              <a:rPr lang="en-US" dirty="0" smtClean="0"/>
              <a:t>B &amp; C</a:t>
            </a:r>
            <a:endParaRPr lang="en-US" dirty="0"/>
          </a:p>
        </p:txBody>
      </p:sp>
    </p:spTree>
    <p:extLst>
      <p:ext uri="{BB962C8B-B14F-4D97-AF65-F5344CB8AC3E}">
        <p14:creationId xmlns:p14="http://schemas.microsoft.com/office/powerpoint/2010/main" val="34862446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906" name="Group 2"/>
          <p:cNvGrpSpPr>
            <a:grpSpLocks/>
          </p:cNvGrpSpPr>
          <p:nvPr/>
        </p:nvGrpSpPr>
        <p:grpSpPr bwMode="auto">
          <a:xfrm>
            <a:off x="1600200" y="228600"/>
            <a:ext cx="6629400" cy="6477000"/>
            <a:chOff x="1488" y="240"/>
            <a:chExt cx="3840" cy="3744"/>
          </a:xfrm>
        </p:grpSpPr>
        <p:pic>
          <p:nvPicPr>
            <p:cNvPr id="251907" name="Picture 3" descr="td2"/>
            <p:cNvPicPr>
              <a:picLocks noChangeAspect="1" noChangeArrowheads="1"/>
            </p:cNvPicPr>
            <p:nvPr/>
          </p:nvPicPr>
          <p:blipFill>
            <a:blip r:embed="rId3">
              <a:extLst>
                <a:ext uri="{28A0092B-C50C-407E-A947-70E740481C1C}">
                  <a14:useLocalDpi xmlns:a14="http://schemas.microsoft.com/office/drawing/2010/main" val="0"/>
                </a:ext>
              </a:extLst>
            </a:blip>
            <a:srcRect r="1202"/>
            <a:stretch>
              <a:fillRect/>
            </a:stretch>
          </p:blipFill>
          <p:spPr bwMode="auto">
            <a:xfrm>
              <a:off x="1488" y="240"/>
              <a:ext cx="3696" cy="3672"/>
            </a:xfrm>
            <a:prstGeom prst="rect">
              <a:avLst/>
            </a:prstGeom>
            <a:noFill/>
            <a:extLst>
              <a:ext uri="{909E8E84-426E-40dd-AFC4-6F175D3DCCD1}">
                <a14:hiddenFill xmlns:a14="http://schemas.microsoft.com/office/drawing/2010/main">
                  <a:solidFill>
                    <a:srgbClr val="FFFFFF"/>
                  </a:solidFill>
                </a14:hiddenFill>
              </a:ext>
            </a:extLst>
          </p:spPr>
        </p:pic>
        <p:sp>
          <p:nvSpPr>
            <p:cNvPr id="251908" name="Rectangle 4"/>
            <p:cNvSpPr>
              <a:spLocks noChangeArrowheads="1"/>
            </p:cNvSpPr>
            <p:nvPr/>
          </p:nvSpPr>
          <p:spPr bwMode="auto">
            <a:xfrm>
              <a:off x="3984" y="3456"/>
              <a:ext cx="1344" cy="52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1909" name="Text Box 5"/>
            <p:cNvSpPr txBox="1">
              <a:spLocks noChangeArrowheads="1"/>
            </p:cNvSpPr>
            <p:nvPr/>
          </p:nvSpPr>
          <p:spPr bwMode="auto">
            <a:xfrm>
              <a:off x="4224" y="3547"/>
              <a:ext cx="830"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000">
                  <a:solidFill>
                    <a:srgbClr val="000099"/>
                  </a:solidFill>
                  <a:latin typeface="Arial" charset="0"/>
                </a:rPr>
                <a:t>Review</a:t>
              </a:r>
              <a:endParaRPr lang="en-US" sz="3400">
                <a:solidFill>
                  <a:srgbClr val="FFFFFF"/>
                </a:solidFill>
                <a:latin typeface="Arial" charset="0"/>
              </a:endParaRPr>
            </a:p>
          </p:txBody>
        </p:sp>
      </p:grpSp>
      <p:grpSp>
        <p:nvGrpSpPr>
          <p:cNvPr id="251910" name="Group 6"/>
          <p:cNvGrpSpPr>
            <a:grpSpLocks/>
          </p:cNvGrpSpPr>
          <p:nvPr/>
        </p:nvGrpSpPr>
        <p:grpSpPr bwMode="auto">
          <a:xfrm>
            <a:off x="304800" y="1936750"/>
            <a:ext cx="2057400" cy="1416050"/>
            <a:chOff x="624" y="1008"/>
            <a:chExt cx="1296" cy="892"/>
          </a:xfrm>
        </p:grpSpPr>
        <p:sp>
          <p:nvSpPr>
            <p:cNvPr id="251911" name="Oval 7"/>
            <p:cNvSpPr>
              <a:spLocks noChangeArrowheads="1"/>
            </p:cNvSpPr>
            <p:nvPr/>
          </p:nvSpPr>
          <p:spPr bwMode="auto">
            <a:xfrm>
              <a:off x="624" y="1056"/>
              <a:ext cx="1296" cy="672"/>
            </a:xfrm>
            <a:prstGeom prst="ellipse">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51912" name="Group 8"/>
            <p:cNvGrpSpPr>
              <a:grpSpLocks/>
            </p:cNvGrpSpPr>
            <p:nvPr/>
          </p:nvGrpSpPr>
          <p:grpSpPr bwMode="auto">
            <a:xfrm>
              <a:off x="753" y="1008"/>
              <a:ext cx="1119" cy="892"/>
              <a:chOff x="753" y="1008"/>
              <a:chExt cx="1119" cy="892"/>
            </a:xfrm>
          </p:grpSpPr>
          <p:sp>
            <p:nvSpPr>
              <p:cNvPr id="251913" name="Rectangle 9"/>
              <p:cNvSpPr>
                <a:spLocks noChangeArrowheads="1"/>
              </p:cNvSpPr>
              <p:nvPr/>
            </p:nvSpPr>
            <p:spPr bwMode="auto">
              <a:xfrm>
                <a:off x="753" y="1152"/>
                <a:ext cx="1023"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a:solidFill>
                      <a:srgbClr val="FFFFFF"/>
                    </a:solidFill>
                    <a:latin typeface="Arial" charset="0"/>
                  </a:rPr>
                  <a:t>Ingredient </a:t>
                </a:r>
              </a:p>
              <a:p>
                <a:pPr algn="ctr"/>
                <a:r>
                  <a:rPr lang="en-US">
                    <a:solidFill>
                      <a:srgbClr val="FFFFFF"/>
                    </a:solidFill>
                    <a:latin typeface="Arial" charset="0"/>
                  </a:rPr>
                  <a:t>Statement</a:t>
                </a:r>
              </a:p>
              <a:p>
                <a:pPr algn="ctr" eaLnBrk="0" hangingPunct="0"/>
                <a:endParaRPr lang="en-US">
                  <a:solidFill>
                    <a:srgbClr val="FFFFFF"/>
                  </a:solidFill>
                </a:endParaRPr>
              </a:p>
            </p:txBody>
          </p:sp>
          <p:sp>
            <p:nvSpPr>
              <p:cNvPr id="251914" name="Line 10"/>
              <p:cNvSpPr>
                <a:spLocks noChangeShapeType="1"/>
              </p:cNvSpPr>
              <p:nvPr/>
            </p:nvSpPr>
            <p:spPr bwMode="auto">
              <a:xfrm flipV="1">
                <a:off x="1488" y="1008"/>
                <a:ext cx="384" cy="48"/>
              </a:xfrm>
              <a:prstGeom prst="line">
                <a:avLst/>
              </a:prstGeom>
              <a:noFill/>
              <a:ln w="5715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grpSp>
      </p:grpSp>
      <p:sp>
        <p:nvSpPr>
          <p:cNvPr id="251915" name="Rectangle 11"/>
          <p:cNvSpPr>
            <a:spLocks noChangeArrowheads="1"/>
          </p:cNvSpPr>
          <p:nvPr/>
        </p:nvSpPr>
        <p:spPr bwMode="auto">
          <a:xfrm>
            <a:off x="2438400" y="1524000"/>
            <a:ext cx="2133600" cy="9144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dirty="0"/>
              <a:t>Active Ingredients</a:t>
            </a:r>
          </a:p>
        </p:txBody>
      </p:sp>
      <p:sp>
        <p:nvSpPr>
          <p:cNvPr id="103427" name="Rectangle 3"/>
          <p:cNvSpPr>
            <a:spLocks noGrp="1" noChangeArrowheads="1"/>
          </p:cNvSpPr>
          <p:nvPr>
            <p:ph idx="1"/>
          </p:nvPr>
        </p:nvSpPr>
        <p:spPr>
          <a:xfrm>
            <a:off x="609600" y="1981200"/>
            <a:ext cx="7924800" cy="4114800"/>
          </a:xfrm>
        </p:spPr>
        <p:txBody>
          <a:bodyPr/>
          <a:lstStyle/>
          <a:p>
            <a:pPr>
              <a:buFont typeface="Wingdings" charset="0"/>
              <a:buNone/>
            </a:pPr>
            <a:r>
              <a:rPr lang="en-US" sz="4000" dirty="0"/>
              <a:t>  Official </a:t>
            </a:r>
            <a:r>
              <a:rPr lang="en-US" sz="4000" dirty="0">
                <a:solidFill>
                  <a:schemeClr val="accent6">
                    <a:lumMod val="60000"/>
                    <a:lumOff val="40000"/>
                  </a:schemeClr>
                </a:solidFill>
              </a:rPr>
              <a:t>common name </a:t>
            </a:r>
            <a:r>
              <a:rPr lang="en-US" sz="4000" dirty="0"/>
              <a:t>is usually followed by the </a:t>
            </a:r>
            <a:r>
              <a:rPr lang="en-US" sz="4000" dirty="0">
                <a:solidFill>
                  <a:srgbClr val="FAC090"/>
                </a:solidFill>
              </a:rPr>
              <a:t>chemical name </a:t>
            </a:r>
            <a:r>
              <a:rPr lang="en-US" sz="4000" dirty="0"/>
              <a:t>in the list of active ingredients</a:t>
            </a:r>
          </a:p>
          <a:p>
            <a:endParaRPr lang="en-US" sz="4000" dirty="0"/>
          </a:p>
        </p:txBody>
      </p:sp>
      <p:pic>
        <p:nvPicPr>
          <p:cNvPr id="103428" name="Picture 4"/>
          <p:cNvPicPr>
            <a:picLocks noChangeAspect="1" noChangeArrowheads="1"/>
          </p:cNvPicPr>
          <p:nvPr/>
        </p:nvPicPr>
        <p:blipFill>
          <a:blip r:embed="rId3">
            <a:extLst>
              <a:ext uri="{28A0092B-C50C-407E-A947-70E740481C1C}">
                <a14:useLocalDpi xmlns:a14="http://schemas.microsoft.com/office/drawing/2010/main" val="0"/>
              </a:ext>
            </a:extLst>
          </a:blip>
          <a:srcRect l="10086" t="52213" r="5167" b="32213"/>
          <a:stretch>
            <a:fillRect/>
          </a:stretch>
        </p:blipFill>
        <p:spPr bwMode="auto">
          <a:xfrm>
            <a:off x="76200" y="4570413"/>
            <a:ext cx="9067800" cy="1982787"/>
          </a:xfrm>
          <a:prstGeom prst="rect">
            <a:avLst/>
          </a:prstGeom>
          <a:noFill/>
          <a:extLst>
            <a:ext uri="{909E8E84-426E-40dd-AFC4-6F175D3DCCD1}">
              <a14:hiddenFill xmlns:a14="http://schemas.microsoft.com/office/drawing/2010/main">
                <a:solidFill>
                  <a:srgbClr val="FFFFFF"/>
                </a:solidFill>
              </a14:hiddenFill>
            </a:ext>
          </a:extLst>
        </p:spPr>
      </p:pic>
      <p:sp>
        <p:nvSpPr>
          <p:cNvPr id="103437" name="Line 13"/>
          <p:cNvSpPr>
            <a:spLocks noChangeShapeType="1"/>
          </p:cNvSpPr>
          <p:nvPr/>
        </p:nvSpPr>
        <p:spPr bwMode="auto">
          <a:xfrm>
            <a:off x="2667000" y="2590800"/>
            <a:ext cx="3429000" cy="0"/>
          </a:xfrm>
          <a:prstGeom prst="line">
            <a:avLst/>
          </a:prstGeom>
          <a:noFill/>
          <a:ln w="38100">
            <a:solidFill>
              <a:srgbClr val="99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103439" name="Line 15"/>
          <p:cNvSpPr>
            <a:spLocks noChangeShapeType="1"/>
          </p:cNvSpPr>
          <p:nvPr/>
        </p:nvSpPr>
        <p:spPr bwMode="auto">
          <a:xfrm flipH="1">
            <a:off x="1447800" y="2667000"/>
            <a:ext cx="1905000" cy="2362200"/>
          </a:xfrm>
          <a:prstGeom prst="line">
            <a:avLst/>
          </a:prstGeom>
          <a:noFill/>
          <a:ln w="38100">
            <a:solidFill>
              <a:srgbClr val="99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103440" name="Line 16"/>
          <p:cNvSpPr>
            <a:spLocks noChangeShapeType="1"/>
          </p:cNvSpPr>
          <p:nvPr/>
        </p:nvSpPr>
        <p:spPr bwMode="auto">
          <a:xfrm>
            <a:off x="4572000" y="3200400"/>
            <a:ext cx="3429000"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103441" name="Line 17"/>
          <p:cNvSpPr>
            <a:spLocks noChangeShapeType="1"/>
          </p:cNvSpPr>
          <p:nvPr/>
        </p:nvSpPr>
        <p:spPr bwMode="auto">
          <a:xfrm flipH="1">
            <a:off x="3810000" y="3276600"/>
            <a:ext cx="1828800" cy="16764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228600"/>
            <a:ext cx="7772400" cy="1143000"/>
          </a:xfrm>
        </p:spPr>
        <p:txBody>
          <a:bodyPr/>
          <a:lstStyle/>
          <a:p>
            <a:r>
              <a:rPr lang="en-US"/>
              <a:t>Ingredient Statement</a:t>
            </a:r>
          </a:p>
        </p:txBody>
      </p:sp>
      <p:sp>
        <p:nvSpPr>
          <p:cNvPr id="97283" name="Rectangle 3"/>
          <p:cNvSpPr>
            <a:spLocks noChangeArrowheads="1"/>
          </p:cNvSpPr>
          <p:nvPr/>
        </p:nvSpPr>
        <p:spPr bwMode="auto">
          <a:xfrm>
            <a:off x="762000" y="1752600"/>
            <a:ext cx="79375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chemeClr val="accent1"/>
              </a:buClr>
              <a:buSzPct val="75000"/>
              <a:buFont typeface="Wingdings" charset="0"/>
              <a:buNone/>
            </a:pPr>
            <a:r>
              <a:rPr lang="en-US" sz="3600" dirty="0">
                <a:solidFill>
                  <a:srgbClr val="FAC090"/>
                </a:solidFill>
                <a:latin typeface="Arial" charset="0"/>
              </a:rPr>
              <a:t>Active Ingredients - </a:t>
            </a:r>
          </a:p>
          <a:p>
            <a:pPr marL="742950" lvl="1" indent="-285750">
              <a:spcBef>
                <a:spcPct val="20000"/>
              </a:spcBef>
              <a:buClr>
                <a:schemeClr val="tx1"/>
              </a:buClr>
              <a:buSzPct val="90000"/>
            </a:pPr>
            <a:r>
              <a:rPr lang="en-US" sz="3600" dirty="0">
                <a:latin typeface="Arial" charset="0"/>
              </a:rPr>
              <a:t>  The part of the product that </a:t>
            </a:r>
            <a:br>
              <a:rPr lang="en-US" sz="3600" dirty="0">
                <a:latin typeface="Arial" charset="0"/>
              </a:rPr>
            </a:br>
            <a:r>
              <a:rPr lang="en-US" sz="3600" dirty="0">
                <a:latin typeface="Arial" charset="0"/>
              </a:rPr>
              <a:t>actually controls the pest(s)</a:t>
            </a:r>
          </a:p>
        </p:txBody>
      </p:sp>
      <p:pic>
        <p:nvPicPr>
          <p:cNvPr id="97284" name="Picture 4"/>
          <p:cNvPicPr>
            <a:picLocks noChangeAspect="1" noChangeArrowheads="1"/>
          </p:cNvPicPr>
          <p:nvPr/>
        </p:nvPicPr>
        <p:blipFill>
          <a:blip r:embed="rId3">
            <a:extLst>
              <a:ext uri="{28A0092B-C50C-407E-A947-70E740481C1C}">
                <a14:useLocalDpi xmlns:a14="http://schemas.microsoft.com/office/drawing/2010/main" val="0"/>
              </a:ext>
            </a:extLst>
          </a:blip>
          <a:srcRect l="10086" t="53264" r="5167" b="33595"/>
          <a:stretch>
            <a:fillRect/>
          </a:stretch>
        </p:blipFill>
        <p:spPr bwMode="auto">
          <a:xfrm>
            <a:off x="76200" y="4346575"/>
            <a:ext cx="9067800" cy="1673225"/>
          </a:xfrm>
          <a:prstGeom prst="rect">
            <a:avLst/>
          </a:prstGeom>
          <a:noFill/>
          <a:extLst>
            <a:ext uri="{909E8E84-426E-40dd-AFC4-6F175D3DCCD1}">
              <a14:hiddenFill xmlns:a14="http://schemas.microsoft.com/office/drawing/2010/main">
                <a:solidFill>
                  <a:srgbClr val="FFFFFF"/>
                </a:solidFill>
              </a14:hiddenFill>
            </a:ext>
          </a:extLst>
        </p:spPr>
      </p:pic>
      <p:sp>
        <p:nvSpPr>
          <p:cNvPr id="97290" name="Rectangle 10"/>
          <p:cNvSpPr>
            <a:spLocks noChangeArrowheads="1"/>
          </p:cNvSpPr>
          <p:nvPr/>
        </p:nvSpPr>
        <p:spPr bwMode="auto">
          <a:xfrm>
            <a:off x="76200" y="4343400"/>
            <a:ext cx="9067800" cy="990600"/>
          </a:xfrm>
          <a:prstGeom prst="rect">
            <a:avLst/>
          </a:prstGeom>
          <a:noFill/>
          <a:ln w="57150">
            <a:solidFill>
              <a:srgbClr val="66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228600"/>
            <a:ext cx="7772400" cy="1143000"/>
          </a:xfrm>
        </p:spPr>
        <p:txBody>
          <a:bodyPr/>
          <a:lstStyle/>
          <a:p>
            <a:r>
              <a:rPr lang="en-US" dirty="0"/>
              <a:t>Ingredient Statement</a:t>
            </a:r>
          </a:p>
        </p:txBody>
      </p:sp>
      <p:sp>
        <p:nvSpPr>
          <p:cNvPr id="99331" name="Rectangle 3"/>
          <p:cNvSpPr>
            <a:spLocks noGrp="1" noChangeArrowheads="1"/>
          </p:cNvSpPr>
          <p:nvPr>
            <p:ph idx="1"/>
          </p:nvPr>
        </p:nvSpPr>
        <p:spPr>
          <a:xfrm>
            <a:off x="838200" y="1600200"/>
            <a:ext cx="7772400" cy="4114800"/>
          </a:xfrm>
        </p:spPr>
        <p:txBody>
          <a:bodyPr/>
          <a:lstStyle/>
          <a:p>
            <a:pPr>
              <a:buFont typeface="Wingdings" charset="0"/>
              <a:buNone/>
            </a:pPr>
            <a:r>
              <a:rPr lang="en-US" sz="3600" dirty="0">
                <a:solidFill>
                  <a:srgbClr val="FAC090"/>
                </a:solidFill>
              </a:rPr>
              <a:t>Active Ingredient -</a:t>
            </a:r>
          </a:p>
          <a:p>
            <a:pPr lvl="1">
              <a:buFontTx/>
              <a:buNone/>
            </a:pPr>
            <a:r>
              <a:rPr lang="en-US" sz="3600" dirty="0"/>
              <a:t>  Each active ingredient must 	   </a:t>
            </a:r>
          </a:p>
          <a:p>
            <a:pPr>
              <a:buFont typeface="Wingdings" charset="0"/>
              <a:buNone/>
            </a:pPr>
            <a:r>
              <a:rPr lang="en-US" sz="3600" dirty="0"/>
              <a:t>      be listed by individual   </a:t>
            </a:r>
          </a:p>
          <a:p>
            <a:pPr>
              <a:buFont typeface="Wingdings" charset="0"/>
              <a:buNone/>
            </a:pPr>
            <a:r>
              <a:rPr lang="en-US" sz="3600" dirty="0"/>
              <a:t>      percentage</a:t>
            </a:r>
          </a:p>
          <a:p>
            <a:pPr>
              <a:buFont typeface="Wingdings" charset="0"/>
              <a:buNone/>
            </a:pPr>
            <a:endParaRPr lang="en-US" sz="3600" dirty="0"/>
          </a:p>
          <a:p>
            <a:pPr>
              <a:buFont typeface="Wingdings" charset="0"/>
              <a:buNone/>
            </a:pPr>
            <a:endParaRPr lang="en-US" sz="3600" dirty="0"/>
          </a:p>
        </p:txBody>
      </p:sp>
      <p:pic>
        <p:nvPicPr>
          <p:cNvPr id="99333" name="Picture 5"/>
          <p:cNvPicPr>
            <a:picLocks noChangeAspect="1" noChangeArrowheads="1"/>
          </p:cNvPicPr>
          <p:nvPr/>
        </p:nvPicPr>
        <p:blipFill>
          <a:blip r:embed="rId3">
            <a:extLst>
              <a:ext uri="{28A0092B-C50C-407E-A947-70E740481C1C}">
                <a14:useLocalDpi xmlns:a14="http://schemas.microsoft.com/office/drawing/2010/main" val="0"/>
              </a:ext>
            </a:extLst>
          </a:blip>
          <a:srcRect l="10086" t="52213" r="5167" b="32213"/>
          <a:stretch>
            <a:fillRect/>
          </a:stretch>
        </p:blipFill>
        <p:spPr bwMode="auto">
          <a:xfrm>
            <a:off x="152400" y="4419600"/>
            <a:ext cx="8915400" cy="1949450"/>
          </a:xfrm>
          <a:prstGeom prst="rect">
            <a:avLst/>
          </a:prstGeom>
          <a:noFill/>
          <a:extLst>
            <a:ext uri="{909E8E84-426E-40dd-AFC4-6F175D3DCCD1}">
              <a14:hiddenFill xmlns:a14="http://schemas.microsoft.com/office/drawing/2010/main">
                <a:solidFill>
                  <a:srgbClr val="FFFFFF"/>
                </a:solidFill>
              </a14:hiddenFill>
            </a:ext>
          </a:extLst>
        </p:spPr>
      </p:pic>
      <p:sp>
        <p:nvSpPr>
          <p:cNvPr id="99338" name="Oval 10"/>
          <p:cNvSpPr>
            <a:spLocks noChangeArrowheads="1"/>
          </p:cNvSpPr>
          <p:nvPr/>
        </p:nvSpPr>
        <p:spPr bwMode="auto">
          <a:xfrm>
            <a:off x="7848600" y="5105400"/>
            <a:ext cx="1219200" cy="533400"/>
          </a:xfrm>
          <a:prstGeom prst="ellipse">
            <a:avLst/>
          </a:prstGeom>
          <a:noFill/>
          <a:ln w="57150">
            <a:solidFill>
              <a:srgbClr val="66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Soaring">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aring">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794</TotalTime>
  <Words>2633</Words>
  <Application>Microsoft Macintosh PowerPoint</Application>
  <PresentationFormat>On-screen Show (4:3)</PresentationFormat>
  <Paragraphs>437</Paragraphs>
  <Slides>57</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Soaring</vt:lpstr>
      <vt:lpstr>Bitmap Image</vt:lpstr>
      <vt:lpstr>Herbicide Product Summaries</vt:lpstr>
      <vt:lpstr>Table 1, page 1</vt:lpstr>
      <vt:lpstr>PowerPoint Presentation</vt:lpstr>
      <vt:lpstr>PowerPoint Presentation</vt:lpstr>
      <vt:lpstr>PowerPoint Presentation</vt:lpstr>
      <vt:lpstr>PowerPoint Presentation</vt:lpstr>
      <vt:lpstr>Active Ingredients</vt:lpstr>
      <vt:lpstr>Ingredient Statement</vt:lpstr>
      <vt:lpstr>Ingredient Statement</vt:lpstr>
      <vt:lpstr>Ingredient Statement</vt:lpstr>
      <vt:lpstr>Ingredient Statement</vt:lpstr>
      <vt:lpstr>PowerPoint Presentation</vt:lpstr>
      <vt:lpstr>Name and Address of Manufacturer</vt:lpstr>
      <vt:lpstr>Table 2, page 3</vt:lpstr>
      <vt:lpstr>Table 3, page 5</vt:lpstr>
      <vt:lpstr>PowerPoint Presentation</vt:lpstr>
      <vt:lpstr>PowerPoint Presentation</vt:lpstr>
      <vt:lpstr>Signal Words and Symbols</vt:lpstr>
      <vt:lpstr>Signal Words and Symbols</vt:lpstr>
      <vt:lpstr>Signal Words and Symbols</vt:lpstr>
      <vt:lpstr>Signal Words</vt:lpstr>
      <vt:lpstr>Signal Words</vt:lpstr>
      <vt:lpstr>PowerPoint Presentation</vt:lpstr>
      <vt:lpstr>PowerPoint Presentation</vt:lpstr>
      <vt:lpstr>Toxicity</vt:lpstr>
      <vt:lpstr>Toxicity</vt:lpstr>
      <vt:lpstr>Signal Words</vt:lpstr>
      <vt:lpstr>PowerPoint Presentation</vt:lpstr>
      <vt:lpstr>Forestry Herbicide’s Mode of Action</vt:lpstr>
      <vt:lpstr>Personal Protective Equipment</vt:lpstr>
      <vt:lpstr>PowerPoint Presentation</vt:lpstr>
      <vt:lpstr>Arsenal AC, Arsenal Powerline, Chopper, Habitat, Stalker (imazapyr)</vt:lpstr>
      <vt:lpstr>Arsenal AC, Arsenal Powerline, Chopper, Habitat, Stalker (imazapyr)</vt:lpstr>
      <vt:lpstr>Arsenal AC, Arsenal Powerline, Chopper, Habitat, Stalker (imazapyr)</vt:lpstr>
      <vt:lpstr>Arsenal AC, Arsenal Powerline, Chopper, Habitat, Stalker (imazapyr)</vt:lpstr>
      <vt:lpstr>Arsenal AC, Arsenal Powerline, Chopper, Habitat, Stalker (imazapyr)</vt:lpstr>
      <vt:lpstr>Arsenal AC, Arsenal Powerline, Chopper, Habitat, Stalker (imazapyr)</vt:lpstr>
      <vt:lpstr>Arsenal AC, Arsenal Powerline, Chopper, Habitat, Stalker (imazapyr)</vt:lpstr>
      <vt:lpstr>Garlon 4, Pathfinder II, Tahoe 4E (triclopyr)</vt:lpstr>
      <vt:lpstr>Garlon 4, Pathfinder II, Tahoe 4E (triclopyr)</vt:lpstr>
      <vt:lpstr>Garlon 4, Pathfinder II, Tahoe 4E (triclopyr)</vt:lpstr>
      <vt:lpstr>Garlon 4, Pathfinder II, Tahoe 4E (triclopyr)</vt:lpstr>
      <vt:lpstr>Garlon 4, Pathfinder II, Tahoe 4E (triclopyr)</vt:lpstr>
      <vt:lpstr>Garlon 4, Pathfinder II, Tahoe 4E (triclopyr)</vt:lpstr>
      <vt:lpstr>PowerPoint Presentation</vt:lpstr>
      <vt:lpstr>Review Questions</vt:lpstr>
      <vt:lpstr>Which of the following products is a “restricted use pesticide”?</vt:lpstr>
      <vt:lpstr>The active ingredient “imazapic” is sold under what trade name?</vt:lpstr>
      <vt:lpstr>Which product carries a “danger” signal word?</vt:lpstr>
      <vt:lpstr>Among the products contained in the “Herbicide Product Summaries” which has the greatest toxicity from oral uptake?</vt:lpstr>
      <vt:lpstr>Which product can be applied to aquatic sites?</vt:lpstr>
      <vt:lpstr>Which product is NOT systemic?</vt:lpstr>
      <vt:lpstr>Which product has the longest soil activity (residual)?</vt:lpstr>
      <vt:lpstr>Which product is used as a postemergent to control only grasses?</vt:lpstr>
      <vt:lpstr>Which product would be safe around the roots of desirable trees?</vt:lpstr>
      <vt:lpstr>Which product(s) is used to inhibit seed heads in grasses?</vt:lpstr>
      <vt:lpstr>Which product(s) can be used for treating cut stumps?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Herbicide Product Summaries</dc:title>
  <dc:creator>Jon Johnson</dc:creator>
  <cp:lastModifiedBy>Jon Johnson</cp:lastModifiedBy>
  <cp:revision>38</cp:revision>
  <dcterms:created xsi:type="dcterms:W3CDTF">2013-03-05T16:34:30Z</dcterms:created>
  <dcterms:modified xsi:type="dcterms:W3CDTF">2014-03-03T18:09:24Z</dcterms:modified>
</cp:coreProperties>
</file>