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8"/>
  </p:notesMasterIdLst>
  <p:sldIdLst>
    <p:sldId id="287" r:id="rId2"/>
    <p:sldId id="256" r:id="rId3"/>
    <p:sldId id="275" r:id="rId4"/>
    <p:sldId id="257" r:id="rId5"/>
    <p:sldId id="258" r:id="rId6"/>
    <p:sldId id="309" r:id="rId7"/>
    <p:sldId id="314" r:id="rId8"/>
    <p:sldId id="263" r:id="rId9"/>
    <p:sldId id="259" r:id="rId10"/>
    <p:sldId id="264" r:id="rId11"/>
    <p:sldId id="260" r:id="rId12"/>
    <p:sldId id="261" r:id="rId13"/>
    <p:sldId id="265" r:id="rId14"/>
    <p:sldId id="276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313" r:id="rId23"/>
    <p:sldId id="312" r:id="rId24"/>
    <p:sldId id="310" r:id="rId25"/>
    <p:sldId id="311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288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>
        <p:scale>
          <a:sx n="108" d="100"/>
          <a:sy n="108" d="100"/>
        </p:scale>
        <p:origin x="-1832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8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873C1-4B3A-48CC-A6F7-5A3F6CB8BB10}" type="datetimeFigureOut">
              <a:rPr lang="en-US" smtClean="0"/>
              <a:t>3/4/15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8BE51-AD8F-4395-89B8-7AB9E4E6EF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08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Leaves and buds simlar to smooth sumac.  Dioecious	    Hairy twig</a:t>
            </a:r>
          </a:p>
          <a:p>
            <a:r>
              <a:rPr lang="en-US">
                <a:latin typeface="Calibri" charset="0"/>
              </a:rPr>
              <a:t>Note:  fruit cluster </a:t>
            </a:r>
            <a:r>
              <a:rPr lang="en-US" b="1">
                <a:latin typeface="Calibri" charset="0"/>
              </a:rPr>
              <a:t>shrouded i</a:t>
            </a:r>
            <a:r>
              <a:rPr lang="en-US">
                <a:latin typeface="Calibri" charset="0"/>
              </a:rPr>
              <a:t>n fur	A clonal clump</a:t>
            </a:r>
          </a:p>
          <a:p>
            <a:r>
              <a:rPr lang="en-US">
                <a:latin typeface="Calibri" charset="0"/>
              </a:rPr>
              <a:t>Look at your twig</a:t>
            </a:r>
          </a:p>
          <a:p>
            <a:r>
              <a:rPr lang="en-US">
                <a:latin typeface="Calibri" charset="0"/>
              </a:rPr>
              <a:t>Bud encircled by leaf scar</a:t>
            </a: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7777B09-EF55-314E-9C57-D00DD21FFFB0}" type="slidenum">
              <a:rPr lang="en-US" sz="1200"/>
              <a:pPr eaLnBrk="1" hangingPunct="1"/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2F40996-D9A4-494C-831E-0B61C7847C4B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573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1C624DD-E31A-49A7-81A6-172B8F33FBB5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2A26CD39-1EDC-469C-9DDB-8F4C3578BDF2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A0F81CAE-71FF-47E6-A1ED-5C509A23642B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3379338-F05F-4526-B849-86A8CD2E8807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655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829206F-46F3-4223-B4FB-621BB930DEFF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675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9116-035A-410D-BDE3-9B3A4587464F}" type="datetimeFigureOut">
              <a:rPr lang="en-US" smtClean="0"/>
              <a:t>3/4/15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1219-08CD-4648-9CF6-D9AF48D2EA5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9116-035A-410D-BDE3-9B3A4587464F}" type="datetimeFigureOut">
              <a:rPr lang="en-US" smtClean="0"/>
              <a:t>3/4/15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1219-08CD-4648-9CF6-D9AF48D2EA5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9116-035A-410D-BDE3-9B3A4587464F}" type="datetimeFigureOut">
              <a:rPr lang="en-US" smtClean="0"/>
              <a:t>3/4/15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1219-08CD-4648-9CF6-D9AF48D2EA5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5F3F642-A30A-439F-9BE6-B869C57DE39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272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D3C552A-B526-4E75-A973-E1F7FD36B59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417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9116-035A-410D-BDE3-9B3A4587464F}" type="datetimeFigureOut">
              <a:rPr lang="en-US" smtClean="0"/>
              <a:t>3/4/15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1219-08CD-4648-9CF6-D9AF48D2EA5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9116-035A-410D-BDE3-9B3A4587464F}" type="datetimeFigureOut">
              <a:rPr lang="en-US" smtClean="0"/>
              <a:t>3/4/15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6921219-08CD-4648-9CF6-D9AF48D2EA59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9116-035A-410D-BDE3-9B3A4587464F}" type="datetimeFigureOut">
              <a:rPr lang="en-US" smtClean="0"/>
              <a:t>3/4/15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1219-08CD-4648-9CF6-D9AF48D2EA5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9116-035A-410D-BDE3-9B3A4587464F}" type="datetimeFigureOut">
              <a:rPr lang="en-US" smtClean="0"/>
              <a:t>3/4/15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1219-08CD-4648-9CF6-D9AF48D2EA5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9116-035A-410D-BDE3-9B3A4587464F}" type="datetimeFigureOut">
              <a:rPr lang="en-US" smtClean="0"/>
              <a:t>3/4/15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1219-08CD-4648-9CF6-D9AF48D2EA5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9116-035A-410D-BDE3-9B3A4587464F}" type="datetimeFigureOut">
              <a:rPr lang="en-US" smtClean="0"/>
              <a:t>3/4/15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1219-08CD-4648-9CF6-D9AF48D2EA5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9116-035A-410D-BDE3-9B3A4587464F}" type="datetimeFigureOut">
              <a:rPr lang="en-US" smtClean="0"/>
              <a:t>3/4/15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1219-08CD-4648-9CF6-D9AF48D2EA5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9116-035A-410D-BDE3-9B3A4587464F}" type="datetimeFigureOut">
              <a:rPr lang="en-US" smtClean="0"/>
              <a:t>3/4/15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1219-08CD-4648-9CF6-D9AF48D2EA5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C2C9116-035A-410D-BDE3-9B3A4587464F}" type="datetimeFigureOut">
              <a:rPr lang="en-US" smtClean="0"/>
              <a:t>3/4/15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6921219-08CD-4648-9CF6-D9AF48D2EA59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1950" y="274638"/>
            <a:ext cx="8324850" cy="5268912"/>
          </a:xfrm>
        </p:spPr>
        <p:txBody>
          <a:bodyPr>
            <a:normAutofit/>
          </a:bodyPr>
          <a:lstStyle/>
          <a:p>
            <a:r>
              <a:rPr lang="en-US" dirty="0" smtClean="0"/>
              <a:t>Invasive Weed Fact Sheets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975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53                                                             00000C53Zip 100                        AB89E6C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4400"/>
            <a:ext cx="4538663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3" descr="59                                                             00000C53Zip 100                        AB89E6C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3454400"/>
            <a:ext cx="4538662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Mile-a-minute</a:t>
            </a:r>
            <a:br>
              <a:rPr lang="en-US" smtClean="0"/>
            </a:br>
            <a:r>
              <a:rPr lang="en-US" i="1" smtClean="0">
                <a:solidFill>
                  <a:srgbClr val="FFA600"/>
                </a:solidFill>
              </a:rPr>
              <a:t>Polygonum perfoliatum</a:t>
            </a:r>
            <a:endParaRPr lang="en-US" smtClean="0"/>
          </a:p>
        </p:txBody>
      </p:sp>
      <p:sp>
        <p:nvSpPr>
          <p:cNvPr id="53252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1355725" y="1600200"/>
            <a:ext cx="7788275" cy="4114800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dirty="0" smtClean="0"/>
              <a:t>Rampant annual vine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Blue “Berries” are attractive to birds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Forest regeneration, grasslands, riparian areas</a:t>
            </a:r>
          </a:p>
        </p:txBody>
      </p:sp>
    </p:spTree>
    <p:extLst>
      <p:ext uri="{BB962C8B-B14F-4D97-AF65-F5344CB8AC3E}">
        <p14:creationId xmlns:p14="http://schemas.microsoft.com/office/powerpoint/2010/main" val="1600491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Purple Loosestrife</a:t>
            </a:r>
            <a:br>
              <a:rPr lang="en-US" smtClean="0"/>
            </a:br>
            <a:r>
              <a:rPr lang="en-US" i="1" smtClean="0">
                <a:solidFill>
                  <a:srgbClr val="FFA600"/>
                </a:solidFill>
              </a:rPr>
              <a:t>Lythrum salicaria</a:t>
            </a:r>
            <a:endParaRPr lang="en-US" smtClean="0"/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Herbaceous perennial</a:t>
            </a:r>
          </a:p>
          <a:p>
            <a:r>
              <a:rPr lang="en-US" dirty="0" smtClean="0"/>
              <a:t>PA Noxious Weed</a:t>
            </a:r>
          </a:p>
          <a:p>
            <a:r>
              <a:rPr lang="en-US" dirty="0" smtClean="0"/>
              <a:t>Striking, long lasting blooms</a:t>
            </a:r>
          </a:p>
          <a:p>
            <a:r>
              <a:rPr lang="en-US" dirty="0" smtClean="0"/>
              <a:t>Wetlands</a:t>
            </a:r>
          </a:p>
        </p:txBody>
      </p:sp>
      <p:pic>
        <p:nvPicPr>
          <p:cNvPr id="49155" name="Picture 4" descr="63                                                             00021E1AMacintosh HD                   ABA78158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907" y="3505200"/>
            <a:ext cx="3742955" cy="280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744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56                                                             00021E1AMacintosh HD                   ABA78158: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10238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DSC00916.JPG                                                   00000002Zip 100                        B8D636D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862013"/>
            <a:ext cx="9150350" cy="772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89863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Garlic mustard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i="1" dirty="0" err="1" smtClean="0">
                <a:solidFill>
                  <a:srgbClr val="FFA600"/>
                </a:solidFill>
              </a:rPr>
              <a:t>Alliaria</a:t>
            </a:r>
            <a:r>
              <a:rPr lang="en-US" i="1" dirty="0" smtClean="0">
                <a:solidFill>
                  <a:srgbClr val="FFA600"/>
                </a:solidFill>
              </a:rPr>
              <a:t> </a:t>
            </a:r>
            <a:r>
              <a:rPr lang="en-US" i="1" dirty="0" err="1" smtClean="0">
                <a:solidFill>
                  <a:srgbClr val="FFA600"/>
                </a:solidFill>
              </a:rPr>
              <a:t>petiolata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86008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Garlic mustard</a:t>
            </a:r>
            <a:br>
              <a:rPr lang="en-US" dirty="0"/>
            </a:br>
            <a:r>
              <a:rPr lang="en-US" i="1" dirty="0" err="1">
                <a:solidFill>
                  <a:srgbClr val="FFA600"/>
                </a:solidFill>
              </a:rPr>
              <a:t>Alliaria</a:t>
            </a:r>
            <a:r>
              <a:rPr lang="en-US" i="1" dirty="0">
                <a:solidFill>
                  <a:srgbClr val="FFA600"/>
                </a:solidFill>
              </a:rPr>
              <a:t> </a:t>
            </a:r>
            <a:r>
              <a:rPr lang="en-US" i="1" dirty="0" err="1" smtClean="0">
                <a:solidFill>
                  <a:srgbClr val="FFA600"/>
                </a:solidFill>
              </a:rPr>
              <a:t>petiolata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Cool season biennial herbaceous plant</a:t>
            </a:r>
          </a:p>
          <a:p>
            <a:pPr lvl="1"/>
            <a:r>
              <a:rPr lang="en-US" dirty="0" smtClean="0"/>
              <a:t>(What is a biennial?)</a:t>
            </a:r>
          </a:p>
          <a:p>
            <a:r>
              <a:rPr lang="en-US" dirty="0" smtClean="0"/>
              <a:t>First year rosettes remain green through the winter (</a:t>
            </a:r>
            <a:r>
              <a:rPr lang="en-US" dirty="0" smtClean="0">
                <a:solidFill>
                  <a:srgbClr val="3366FF"/>
                </a:solidFill>
              </a:rPr>
              <a:t>What does this suggest for control ?</a:t>
            </a:r>
            <a:r>
              <a:rPr lang="en-US" dirty="0" smtClean="0"/>
              <a:t>)</a:t>
            </a:r>
          </a:p>
          <a:p>
            <a:r>
              <a:rPr lang="en-US" dirty="0" smtClean="0"/>
              <a:t>Seeds produced early in the 2</a:t>
            </a:r>
            <a:r>
              <a:rPr lang="en-US" baseline="30000" dirty="0" smtClean="0"/>
              <a:t>nd</a:t>
            </a:r>
            <a:r>
              <a:rPr lang="en-US" dirty="0" smtClean="0"/>
              <a:t> season (June)</a:t>
            </a:r>
          </a:p>
        </p:txBody>
      </p:sp>
    </p:spTree>
    <p:extLst>
      <p:ext uri="{BB962C8B-B14F-4D97-AF65-F5344CB8AC3E}">
        <p14:creationId xmlns:p14="http://schemas.microsoft.com/office/powerpoint/2010/main" val="455889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DSC00920.JPG                                                   00000002Zip 100                        B8D636D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15875"/>
            <a:ext cx="67056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3" descr="allpe02.jpg                                                    0009498EArts HD                        B42D1755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2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0" y="6583363"/>
            <a:ext cx="3270250" cy="274637"/>
          </a:xfrm>
          <a:prstGeom prst="rect">
            <a:avLst/>
          </a:prstGeom>
          <a:solidFill>
            <a:schemeClr val="accent1">
              <a:alpha val="50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200">
                <a:effectLst>
                  <a:outerShdw blurRad="38100" dist="38100" dir="2700000" algn="tl">
                    <a:srgbClr val="FFFFFF"/>
                  </a:outerShdw>
                </a:effectLst>
              </a:rPr>
              <a:t>The Nature Conservancy, tncweeds.ucdavis.edu</a:t>
            </a:r>
          </a:p>
        </p:txBody>
      </p:sp>
      <p:sp>
        <p:nvSpPr>
          <p:cNvPr id="55300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Garlic mustard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err="1" smtClean="0">
                <a:solidFill>
                  <a:srgbClr val="FFA600"/>
                </a:solidFill>
              </a:rPr>
              <a:t>Alliaria</a:t>
            </a:r>
            <a:r>
              <a:rPr lang="en-US" i="1" dirty="0" smtClean="0">
                <a:solidFill>
                  <a:srgbClr val="FFA600"/>
                </a:solidFill>
              </a:rPr>
              <a:t> </a:t>
            </a:r>
            <a:r>
              <a:rPr lang="en-US" i="1" dirty="0" err="1" smtClean="0">
                <a:solidFill>
                  <a:srgbClr val="FFA600"/>
                </a:solidFill>
              </a:rPr>
              <a:t>petiolata</a:t>
            </a:r>
            <a:endParaRPr lang="en-US" i="1" dirty="0" smtClean="0">
              <a:solidFill>
                <a:srgbClr val="FFA6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91000" y="3200400"/>
            <a:ext cx="4572000" cy="32808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0" lvl="0" indent="-411480">
              <a:spcBef>
                <a:spcPct val="20000"/>
              </a:spcBef>
              <a:buClr>
                <a:srgbClr val="FFFFFF">
                  <a:shade val="95000"/>
                </a:srgbClr>
              </a:buClr>
              <a:buSzPct val="65000"/>
              <a:buFont typeface="Wingdings 2"/>
              <a:buChar char=""/>
            </a:pPr>
            <a:r>
              <a:rPr lang="en-US" sz="2800" dirty="0">
                <a:solidFill>
                  <a:schemeClr val="bg1"/>
                </a:solidFill>
              </a:rPr>
              <a:t>Coarsely toothed leaves smell like garlic when crushed</a:t>
            </a:r>
          </a:p>
          <a:p>
            <a:pPr marL="548640" lvl="0" indent="-411480">
              <a:spcBef>
                <a:spcPct val="20000"/>
              </a:spcBef>
              <a:buClr>
                <a:srgbClr val="FFFFFF">
                  <a:shade val="95000"/>
                </a:srgbClr>
              </a:buClr>
              <a:buSzPct val="65000"/>
              <a:buFont typeface="Wingdings 2"/>
              <a:buChar char=""/>
            </a:pPr>
            <a:r>
              <a:rPr lang="en-US" sz="2800" dirty="0">
                <a:solidFill>
                  <a:schemeClr val="bg1"/>
                </a:solidFill>
              </a:rPr>
              <a:t>Prefers moist, partially shaded sites</a:t>
            </a:r>
          </a:p>
          <a:p>
            <a:pPr marL="548640" lvl="0" indent="-411480">
              <a:spcBef>
                <a:spcPct val="20000"/>
              </a:spcBef>
              <a:buClr>
                <a:srgbClr val="FFFFFF">
                  <a:shade val="95000"/>
                </a:srgbClr>
              </a:buClr>
              <a:buSzPct val="65000"/>
              <a:buFont typeface="Wingdings 2"/>
              <a:buChar char=""/>
            </a:pPr>
            <a:r>
              <a:rPr lang="en-US" sz="2800" dirty="0">
                <a:solidFill>
                  <a:schemeClr val="bg1"/>
                </a:solidFill>
              </a:rPr>
              <a:t>Introduced from Europe</a:t>
            </a:r>
          </a:p>
        </p:txBody>
      </p:sp>
    </p:spTree>
    <p:extLst>
      <p:ext uri="{BB962C8B-B14F-4D97-AF65-F5344CB8AC3E}">
        <p14:creationId xmlns:p14="http://schemas.microsoft.com/office/powerpoint/2010/main" val="3841016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Kochia (</a:t>
            </a: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Kochia scoparia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)</a:t>
            </a:r>
            <a:endParaRPr lang="en-US">
              <a:ea typeface="ＭＳ Ｐゴシック" charset="0"/>
            </a:endParaRPr>
          </a:p>
        </p:txBody>
      </p:sp>
      <p:pic>
        <p:nvPicPr>
          <p:cNvPr id="56322" name="Picture 3" descr="F164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5450" y="1600200"/>
            <a:ext cx="2960688" cy="4495800"/>
          </a:xfrm>
        </p:spPr>
      </p:pic>
    </p:spTree>
    <p:extLst>
      <p:ext uri="{BB962C8B-B14F-4D97-AF65-F5344CB8AC3E}">
        <p14:creationId xmlns:p14="http://schemas.microsoft.com/office/powerpoint/2010/main" val="3852698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Introduction</a:t>
            </a:r>
            <a:b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</a:b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Kochia</a:t>
            </a:r>
            <a:endParaRPr lang="en-US">
              <a:ea typeface="ＭＳ Ｐゴシック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743200"/>
            <a:ext cx="7772400" cy="243840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AKA fireweed, burning bush, summer cypress</a:t>
            </a:r>
          </a:p>
          <a:p>
            <a:pPr>
              <a:lnSpc>
                <a:spcPct val="140000"/>
              </a:lnSpc>
              <a:buFont typeface="Arial" charset="0"/>
              <a:buChar char="•"/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Ornamental from Eurasia</a:t>
            </a:r>
          </a:p>
          <a:p>
            <a:pPr>
              <a:lnSpc>
                <a:spcPct val="140000"/>
              </a:lnSpc>
              <a:buFont typeface="Arial" charset="0"/>
              <a:buChar char="•"/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Introduced around 1900 to U.S.</a:t>
            </a:r>
            <a:endParaRPr lang="en-US" sz="280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965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447800"/>
          </a:xfrm>
        </p:spPr>
        <p:txBody>
          <a:bodyPr/>
          <a:lstStyle/>
          <a:p>
            <a:pPr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ID/Biology</a:t>
            </a:r>
            <a:b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</a:b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Kochia</a:t>
            </a:r>
            <a:endParaRPr lang="en-US">
              <a:ea typeface="ＭＳ Ｐゴシック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209800"/>
            <a:ext cx="3886200" cy="2895600"/>
          </a:xfrm>
        </p:spPr>
        <p:txBody>
          <a:bodyPr/>
          <a:lstStyle/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Annual</a:t>
            </a: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Deep taproot</a:t>
            </a: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Erect, branched</a:t>
            </a: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3 to 7 ft. tall</a:t>
            </a:r>
            <a:endParaRPr lang="en-US" sz="2400">
              <a:ea typeface="ＭＳ Ｐゴシック" charset="0"/>
            </a:endParaRPr>
          </a:p>
        </p:txBody>
      </p:sp>
      <p:pic>
        <p:nvPicPr>
          <p:cNvPr id="60419" name="Picture 4" descr="F164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512" y="1981200"/>
            <a:ext cx="2711376" cy="4114800"/>
          </a:xfrm>
        </p:spPr>
      </p:pic>
    </p:spTree>
    <p:extLst>
      <p:ext uri="{BB962C8B-B14F-4D97-AF65-F5344CB8AC3E}">
        <p14:creationId xmlns:p14="http://schemas.microsoft.com/office/powerpoint/2010/main" val="1429879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ID/Biology</a:t>
            </a:r>
            <a:b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</a:b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Kochia</a:t>
            </a:r>
            <a:endParaRPr lang="en-US">
              <a:ea typeface="ＭＳ Ｐゴシック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Alternate, simple leaves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Fuzzy or smooth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1 to 2 inches long</a:t>
            </a:r>
          </a:p>
          <a:p>
            <a:pPr>
              <a:buFont typeface="Arial" charset="0"/>
              <a:buChar char="•"/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Flowers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Small, green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Clustered in axils of upper plant</a:t>
            </a:r>
            <a:endParaRPr lang="en-US" sz="2400">
              <a:ea typeface="ＭＳ Ｐゴシック" charset="0"/>
            </a:endParaRPr>
          </a:p>
        </p:txBody>
      </p:sp>
      <p:pic>
        <p:nvPicPr>
          <p:cNvPr id="62467" name="Picture 4" descr="kochia14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2057400"/>
            <a:ext cx="3175000" cy="3429000"/>
          </a:xfrm>
        </p:spPr>
      </p:pic>
    </p:spTree>
    <p:extLst>
      <p:ext uri="{BB962C8B-B14F-4D97-AF65-F5344CB8AC3E}">
        <p14:creationId xmlns:p14="http://schemas.microsoft.com/office/powerpoint/2010/main" val="1925693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Invasive Weed Information Guide 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1282010"/>
              </p:ext>
            </p:extLst>
          </p:nvPr>
        </p:nvGraphicFramePr>
        <p:xfrm>
          <a:off x="228600" y="1219200"/>
          <a:ext cx="8686797" cy="5181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3463"/>
                <a:gridCol w="1083288"/>
                <a:gridCol w="1111244"/>
                <a:gridCol w="1123345"/>
                <a:gridCol w="1105593"/>
                <a:gridCol w="1500447"/>
                <a:gridCol w="473825"/>
                <a:gridCol w="315883"/>
                <a:gridCol w="789709"/>
              </a:tblGrid>
              <a:tr h="3834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 smtClean="0">
                          <a:effectLst/>
                        </a:rPr>
                        <a:t>Common </a:t>
                      </a:r>
                      <a:r>
                        <a:rPr lang="en-US" sz="800" u="none" strike="noStrike" dirty="0">
                          <a:effectLst/>
                        </a:rPr>
                        <a:t>Name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Scientific Name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Life Cycle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Taxonomy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 smtClean="0">
                          <a:effectLst/>
                        </a:rPr>
                        <a:t>Methods </a:t>
                      </a:r>
                      <a:r>
                        <a:rPr lang="en-US" sz="800" u="none" strike="noStrike" dirty="0">
                          <a:effectLst/>
                        </a:rPr>
                        <a:t>of Dispersal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Habitat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PA Noxious Weed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Fact Sheet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Found in Roadside Weeds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</a:tr>
              <a:tr h="25794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Autumn Olive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Elaeagnus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umbellata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Perennial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Woody Broadleaf shrub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Seeds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Highly Adaptable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</a:tr>
              <a:tr h="25794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Black Locust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Robinia pseudoacacia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Perennial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Woody Broadleaf tree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Seeds and Root Sprouts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Highly Adaptable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</a:tr>
              <a:tr h="13902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Boxelder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Acer negundo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Perennial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Woody Broadleaf tree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Seeds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Bottomlands, Adaptable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</a:tr>
              <a:tr h="13902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Bull thistle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Cirsium vulgare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Biennial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Herbaceous Broadleaf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Seed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Adaptable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</a:tr>
              <a:tr h="13902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Canada thistle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Cirsium arvense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Perennial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Herbaceous Broadleaf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Seed and Rhizomes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Adaptable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</a:tr>
              <a:tr h="25794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Exotic shrub honeysuckles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Lonicera spp.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Perennial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Woody Broadleaf shrub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Seeds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Adaptable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</a:tr>
              <a:tr h="13902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Garlic mustard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Alliaria petiolata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Biennial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Herbaceous Broadleaf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Seed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Moist, shaded sites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</a:tr>
              <a:tr h="25794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Giant Knotweed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Polygonum sachalinense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Perennial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Herbaceous Broadleaf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Rhizomes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Highly Adaptable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</a:tr>
              <a:tr h="25794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Japanese Barberry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Berberis thunbergii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Perennial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Woody Broadleaf shrub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Seeds and Root Sprouts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Adaptable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</a:tr>
              <a:tr h="25794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Japanese knoweed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Polygonum cuspidatum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Perennial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Herbaceous Broadleaf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Rhizomes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Highly Adaptable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</a:tr>
              <a:tr h="25794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Japenese Stiltgrass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Microstegium vimineum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Annual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Seed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Adaptable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</a:tr>
              <a:tr h="13902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Kochia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Kochia scoparia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Annual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Broadleaf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Seed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Dry Sites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</a:tr>
              <a:tr h="25794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Mile-a-minute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Polygonum perfoliatum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Annual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Broadleaf Vine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Seed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Adaptable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</a:tr>
              <a:tr h="13902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Multiflora rose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Rosa multiflora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Perennial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Woody Braadleaf shrub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Seeds and Layering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Adaptable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</a:tr>
              <a:tr h="13902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Musk thistle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Carduus nutans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Biennial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Herbaceous Broadleaf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Seed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Adaptable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</a:tr>
              <a:tr h="25794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Oriental bittersweet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Celastrus orbiculatus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Perennial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Woody Broadleaf vine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Seeds and Root Sprouts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Adaptable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</a:tr>
              <a:tr h="13902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Plumeless thistle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Carduus acanthoides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Biennial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Herbaceous Broadleaf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Seed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Adaptable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</a:tr>
              <a:tr h="13902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Poison hemlock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Conium maculatum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Biennial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Herbaceous Broadleaf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Seed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Adaptable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</a:tr>
              <a:tr h="25794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Poison ivy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Toxicodendron radicans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Perennial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Woody Broadleaf vine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Seeds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Adaptable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</a:tr>
              <a:tr h="13902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Purple loosestrife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Llythrum salicaria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Perennial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Herbaceous Broadleaf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Seed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Wetlands, Seaaonally Wet Sites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</a:tr>
              <a:tr h="13902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Reed canary-grass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Phalaris arundinacea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Perennial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Seed and Rhizomes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Wetlands, Moist areas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</a:tr>
              <a:tr h="29244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Spotted knapweed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Centaurea stoebe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Biennial or S. L. perennial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Herbaceous Broadleaf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Seed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Adaptable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</a:tr>
              <a:tr h="25794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Tree-of-heaven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Ailanthus altissima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Perennial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Woody Broadleaf tree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Seeds and Root Sprouts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Highly Adaptable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</a:tr>
              <a:tr h="13902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Wild parsnip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Pastinaca sativa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Biennial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Herbaceous Broadleaf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Seed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Adaptable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Yes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53" marR="6753" marT="6753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7919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447800"/>
          </a:xfrm>
        </p:spPr>
        <p:txBody>
          <a:bodyPr/>
          <a:lstStyle/>
          <a:p>
            <a:pPr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ID/Biology</a:t>
            </a:r>
            <a:b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</a:b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Kochia</a:t>
            </a:r>
            <a:endParaRPr lang="en-US">
              <a:ea typeface="ＭＳ Ｐゴシック" charset="0"/>
            </a:endParaRPr>
          </a:p>
        </p:txBody>
      </p:sp>
      <p:pic>
        <p:nvPicPr>
          <p:cNvPr id="64514" name="Picture 3" descr="DSC0002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048000"/>
            <a:ext cx="3911600" cy="2933700"/>
          </a:xfrm>
        </p:spPr>
      </p:pic>
      <p:pic>
        <p:nvPicPr>
          <p:cNvPr id="64516" name="Picture 5" descr="DSC0002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3048000"/>
            <a:ext cx="3886200" cy="2914650"/>
          </a:xfrm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524000" y="1905000"/>
            <a:ext cx="64325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Seed dispersed in fall by tumbleweed</a:t>
            </a:r>
          </a:p>
          <a:p>
            <a:pPr algn="ctr"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(14,600 seed/plant)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990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Issues</a:t>
            </a:r>
            <a:b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</a:b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Kochia</a:t>
            </a:r>
            <a:endParaRPr lang="en-US">
              <a:ea typeface="ＭＳ Ｐゴシック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Low water requirements</a:t>
            </a:r>
          </a:p>
          <a:p>
            <a:r>
              <a:rPr lang="en-US" sz="2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High resistance to disease and insects</a:t>
            </a:r>
          </a:p>
          <a:p>
            <a:r>
              <a:rPr lang="en-US" sz="2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Competes for light, nutrients, moisture</a:t>
            </a:r>
          </a:p>
          <a:p>
            <a:r>
              <a:rPr lang="en-US" sz="2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Reduces crop yields in agriculture</a:t>
            </a:r>
          </a:p>
          <a:p>
            <a:r>
              <a:rPr lang="en-US" sz="2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Resistance to some herbicides</a:t>
            </a:r>
          </a:p>
        </p:txBody>
      </p:sp>
      <p:pic>
        <p:nvPicPr>
          <p:cNvPr id="66563" name="Picture 4" descr="PR_River_Sweep_Kochia_Wee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25" y="2914650"/>
            <a:ext cx="3333750" cy="2247900"/>
          </a:xfrm>
        </p:spPr>
      </p:pic>
    </p:spTree>
    <p:extLst>
      <p:ext uri="{BB962C8B-B14F-4D97-AF65-F5344CB8AC3E}">
        <p14:creationId xmlns:p14="http://schemas.microsoft.com/office/powerpoint/2010/main" val="2297749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Japanese Knotweed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Vigorous rhizomes (underground </a:t>
            </a:r>
            <a:r>
              <a:rPr lang="en-US" dirty="0"/>
              <a:t>stems) are the factor that makes this plant so challenging to </a:t>
            </a:r>
            <a:r>
              <a:rPr lang="en-US" dirty="0" smtClean="0"/>
              <a:t>control</a:t>
            </a:r>
            <a:endParaRPr lang="en-US" dirty="0"/>
          </a:p>
          <a:p>
            <a:r>
              <a:rPr lang="en-US" dirty="0"/>
              <a:t>Control:</a:t>
            </a:r>
          </a:p>
          <a:p>
            <a:pPr lvl="1"/>
            <a:r>
              <a:rPr lang="en-US" dirty="0"/>
              <a:t>Cut or spray early in season</a:t>
            </a:r>
          </a:p>
          <a:p>
            <a:pPr lvl="1"/>
            <a:r>
              <a:rPr lang="en-US" dirty="0" smtClean="0"/>
              <a:t>Spray again </a:t>
            </a:r>
            <a:r>
              <a:rPr lang="en-US" dirty="0"/>
              <a:t>in fall when carbohydrates are moving downward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06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Japanese Knotweed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Tall Growing, hollow stemmed, perennial, herbaceous plant</a:t>
            </a:r>
          </a:p>
          <a:p>
            <a:r>
              <a:rPr lang="en-US" dirty="0" smtClean="0"/>
              <a:t>Forms dense monocultures on a wide variety </a:t>
            </a:r>
            <a:r>
              <a:rPr lang="en-US" dirty="0"/>
              <a:t>of </a:t>
            </a:r>
            <a:r>
              <a:rPr lang="en-US" dirty="0" smtClean="0"/>
              <a:t>sites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3181350"/>
            <a:ext cx="46990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58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Grasses vs. Broadleaf Plants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Grasses:</a:t>
            </a:r>
          </a:p>
          <a:p>
            <a:pPr lvl="1"/>
            <a:r>
              <a:rPr lang="en-US" dirty="0" smtClean="0"/>
              <a:t>Growing point just above ground level</a:t>
            </a:r>
          </a:p>
          <a:p>
            <a:pPr lvl="1"/>
            <a:r>
              <a:rPr lang="en-US" dirty="0"/>
              <a:t>Perform </a:t>
            </a:r>
            <a:r>
              <a:rPr lang="en-US" dirty="0" smtClean="0"/>
              <a:t>well as ground cover to compete with weeds and control </a:t>
            </a:r>
            <a:r>
              <a:rPr lang="en-US" dirty="0"/>
              <a:t>erosion</a:t>
            </a:r>
          </a:p>
          <a:p>
            <a:pPr lvl="2"/>
            <a:r>
              <a:rPr lang="en-US" dirty="0" smtClean="0"/>
              <a:t>Fibrous root system</a:t>
            </a:r>
          </a:p>
          <a:p>
            <a:pPr lvl="2"/>
            <a:r>
              <a:rPr lang="en-US" dirty="0" smtClean="0"/>
              <a:t>Tolerate mowing (stem </a:t>
            </a:r>
            <a:r>
              <a:rPr lang="en-US" dirty="0" err="1" smtClean="0"/>
              <a:t>denstiy</a:t>
            </a:r>
            <a:r>
              <a:rPr lang="en-US" dirty="0" smtClean="0"/>
              <a:t> increases with mowing)</a:t>
            </a:r>
          </a:p>
        </p:txBody>
      </p:sp>
    </p:spTree>
    <p:extLst>
      <p:ext uri="{BB962C8B-B14F-4D97-AF65-F5344CB8AC3E}">
        <p14:creationId xmlns:p14="http://schemas.microsoft.com/office/powerpoint/2010/main" val="64527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Grasses vs. Broadleaf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38800" cy="4709160"/>
          </a:xfrm>
        </p:spPr>
        <p:txBody>
          <a:bodyPr/>
          <a:lstStyle/>
          <a:p>
            <a:r>
              <a:rPr lang="en-US" dirty="0" smtClean="0"/>
              <a:t>Broadleaf plants:</a:t>
            </a:r>
          </a:p>
          <a:p>
            <a:pPr lvl="1"/>
            <a:r>
              <a:rPr lang="en-US" dirty="0" smtClean="0"/>
              <a:t>Roots are larger and less fibrous.  Think of bare rooting a tree.  What do you see?</a:t>
            </a:r>
          </a:p>
          <a:p>
            <a:pPr lvl="1"/>
            <a:r>
              <a:rPr lang="en-US" dirty="0" smtClean="0"/>
              <a:t>Growing point(s) are at the top of the stem(s)</a:t>
            </a:r>
          </a:p>
          <a:p>
            <a:pPr lvl="2"/>
            <a:r>
              <a:rPr lang="en-US" smtClean="0"/>
              <a:t>Broadleaf plants d</a:t>
            </a:r>
            <a:r>
              <a:rPr lang="en-US" smtClean="0"/>
              <a:t>o </a:t>
            </a:r>
            <a:r>
              <a:rPr lang="en-US" dirty="0" smtClean="0"/>
              <a:t>not tolerate mowing (must grow from alternate growing points or develop new ones)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447800"/>
            <a:ext cx="29972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58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Question #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Which of the following is a biennial plant that prefers shaded sites?</a:t>
            </a:r>
          </a:p>
          <a:p>
            <a:pPr marL="514350" indent="-514350">
              <a:buAutoNum type="alphaUcPeriod"/>
            </a:pPr>
            <a:r>
              <a:rPr lang="en-US" dirty="0" smtClean="0"/>
              <a:t>Japanese </a:t>
            </a:r>
            <a:r>
              <a:rPr lang="en-US" dirty="0" err="1" smtClean="0"/>
              <a:t>Stiltgrass</a:t>
            </a: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err="1" smtClean="0"/>
              <a:t>Multiflora</a:t>
            </a:r>
            <a:r>
              <a:rPr lang="en-US" dirty="0" smtClean="0"/>
              <a:t> Rose</a:t>
            </a:r>
          </a:p>
          <a:p>
            <a:pPr marL="514350" indent="-514350">
              <a:buAutoNum type="alphaUcPeriod"/>
            </a:pPr>
            <a:r>
              <a:rPr lang="en-US" dirty="0" smtClean="0"/>
              <a:t>Garlic Mustard</a:t>
            </a:r>
          </a:p>
          <a:p>
            <a:pPr marL="514350" indent="-514350">
              <a:buAutoNum type="alphaUcPeriod"/>
            </a:pPr>
            <a:r>
              <a:rPr lang="en-US" dirty="0" smtClean="0"/>
              <a:t>Autumn Olive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003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Question #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Which of the following is a biennial plant that prefers shaded sites?</a:t>
            </a:r>
          </a:p>
          <a:p>
            <a:pPr marL="514350" indent="-514350">
              <a:buAutoNum type="alphaUcPeriod"/>
            </a:pPr>
            <a:r>
              <a:rPr lang="en-US" dirty="0" err="1" smtClean="0"/>
              <a:t>Japenese</a:t>
            </a:r>
            <a:r>
              <a:rPr lang="en-US" dirty="0" smtClean="0"/>
              <a:t> </a:t>
            </a:r>
            <a:r>
              <a:rPr lang="en-US" dirty="0" err="1" smtClean="0"/>
              <a:t>Stiltgrass</a:t>
            </a: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err="1" smtClean="0"/>
              <a:t>Multiflora</a:t>
            </a:r>
            <a:r>
              <a:rPr lang="en-US" dirty="0" smtClean="0"/>
              <a:t> Rose</a:t>
            </a:r>
          </a:p>
          <a:p>
            <a:pPr marL="514350" indent="-514350">
              <a:buAutoNum type="alphaUcPeriod"/>
            </a:pPr>
            <a:r>
              <a:rPr lang="en-US" dirty="0" smtClean="0">
                <a:solidFill>
                  <a:srgbClr val="00B0F0"/>
                </a:solidFill>
              </a:rPr>
              <a:t>Garlic Mustard</a:t>
            </a:r>
          </a:p>
          <a:p>
            <a:pPr marL="514350" indent="-514350">
              <a:buAutoNum type="alphaUcPeriod"/>
            </a:pPr>
            <a:r>
              <a:rPr lang="en-US" dirty="0" smtClean="0"/>
              <a:t>Autumn Olive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17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Question </a:t>
            </a:r>
            <a:r>
              <a:rPr lang="en-US" dirty="0" smtClean="0"/>
              <a:t>#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Which plant is a perennial grass </a:t>
            </a:r>
            <a:r>
              <a:rPr lang="en-US" dirty="0"/>
              <a:t>t</a:t>
            </a:r>
            <a:r>
              <a:rPr lang="en-US" dirty="0" smtClean="0"/>
              <a:t>hat prefers moist sites?</a:t>
            </a:r>
          </a:p>
          <a:p>
            <a:pPr marL="514350" indent="-514350">
              <a:buAutoNum type="alphaUcPeriod"/>
            </a:pPr>
            <a:r>
              <a:rPr lang="en-US" dirty="0" smtClean="0"/>
              <a:t>Japanese </a:t>
            </a:r>
            <a:r>
              <a:rPr lang="en-US" dirty="0" err="1" smtClean="0"/>
              <a:t>Stiltgrass</a:t>
            </a: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Purple Loosestrife</a:t>
            </a:r>
          </a:p>
          <a:p>
            <a:pPr marL="514350" indent="-514350">
              <a:buAutoNum type="alphaUcPeriod"/>
            </a:pPr>
            <a:r>
              <a:rPr lang="en-US" dirty="0" smtClean="0"/>
              <a:t>Wild Parsnip</a:t>
            </a:r>
          </a:p>
          <a:p>
            <a:pPr marL="514350" indent="-514350">
              <a:buAutoNum type="alphaUcPeriod"/>
            </a:pPr>
            <a:r>
              <a:rPr lang="en-US" dirty="0" smtClean="0"/>
              <a:t>Reed Canary-grass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176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Question </a:t>
            </a:r>
            <a:r>
              <a:rPr lang="en-US" dirty="0" smtClean="0"/>
              <a:t>#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Which plant is a perennial grass </a:t>
            </a:r>
            <a:r>
              <a:rPr lang="en-US" dirty="0"/>
              <a:t>t</a:t>
            </a:r>
            <a:r>
              <a:rPr lang="en-US" dirty="0" smtClean="0"/>
              <a:t>hat prefers moist sites?</a:t>
            </a:r>
          </a:p>
          <a:p>
            <a:pPr marL="514350" indent="-514350">
              <a:buAutoNum type="alphaUcPeriod"/>
            </a:pPr>
            <a:r>
              <a:rPr lang="en-US" dirty="0" smtClean="0"/>
              <a:t>Japanese </a:t>
            </a:r>
            <a:r>
              <a:rPr lang="en-US" dirty="0" err="1" smtClean="0"/>
              <a:t>Stiltgrass</a:t>
            </a: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Purple Loosestrife</a:t>
            </a:r>
          </a:p>
          <a:p>
            <a:pPr marL="514350" indent="-514350">
              <a:buAutoNum type="alphaUcPeriod"/>
            </a:pPr>
            <a:r>
              <a:rPr lang="en-US" dirty="0" smtClean="0"/>
              <a:t>Wild Parsnip</a:t>
            </a:r>
          </a:p>
          <a:p>
            <a:pPr marL="514350" indent="-514350">
              <a:buAutoNum type="alphaUcPeriod"/>
            </a:pPr>
            <a:r>
              <a:rPr lang="en-US" dirty="0" smtClean="0">
                <a:solidFill>
                  <a:srgbClr val="00B0F0"/>
                </a:solidFill>
              </a:rPr>
              <a:t>Reed Canary-grass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654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5410200" cy="1360488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Tree of Heaven, </a:t>
            </a:r>
            <a:r>
              <a:rPr lang="en-US" sz="4000" i="1" dirty="0" smtClean="0"/>
              <a:t>Ailanthus </a:t>
            </a:r>
            <a:r>
              <a:rPr lang="en-US" sz="4000" i="1" dirty="0" err="1" smtClean="0"/>
              <a:t>altissima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18435" name="Picture 10" descr="ail_invasive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r="14706"/>
          <a:stretch>
            <a:fillRect/>
          </a:stretch>
        </p:blipFill>
        <p:spPr>
          <a:xfrm>
            <a:off x="3276600" y="2209800"/>
            <a:ext cx="5486400" cy="4114800"/>
          </a:xfrm>
          <a:ln w="3810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2786569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259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Question </a:t>
            </a:r>
            <a:r>
              <a:rPr lang="en-US" dirty="0" smtClean="0"/>
              <a:t>#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Which of the following is a perennial herbaceous broadleaf weed which spreads by seed and rhizomes and is found on the PA noxious weed list?</a:t>
            </a:r>
          </a:p>
          <a:p>
            <a:pPr marL="514350" indent="-514350">
              <a:buAutoNum type="alphaUcPeriod"/>
            </a:pPr>
            <a:r>
              <a:rPr lang="en-US" dirty="0" err="1" smtClean="0"/>
              <a:t>Boxelder</a:t>
            </a: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Mile-a-Minute</a:t>
            </a:r>
          </a:p>
          <a:p>
            <a:pPr marL="514350" indent="-514350">
              <a:buAutoNum type="alphaUcPeriod"/>
            </a:pPr>
            <a:r>
              <a:rPr lang="en-US" dirty="0" smtClean="0"/>
              <a:t>Canada Thistle</a:t>
            </a:r>
          </a:p>
          <a:p>
            <a:pPr marL="514350" indent="-514350">
              <a:buAutoNum type="alphaUcPeriod"/>
            </a:pPr>
            <a:r>
              <a:rPr lang="en-US" dirty="0" smtClean="0"/>
              <a:t>Wild Parsnip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7044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Question </a:t>
            </a:r>
            <a:r>
              <a:rPr lang="en-US" dirty="0" smtClean="0"/>
              <a:t>#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Which of the following is a perennial herbaceous broadleaf weed which spreads by seed and rhizomes and is found on the PA noxious weed list?</a:t>
            </a:r>
          </a:p>
          <a:p>
            <a:pPr marL="514350" indent="-514350">
              <a:buAutoNum type="alphaUcPeriod"/>
            </a:pPr>
            <a:r>
              <a:rPr lang="en-US" dirty="0" err="1" smtClean="0"/>
              <a:t>Boxelder</a:t>
            </a: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Mile-a-Minute</a:t>
            </a:r>
          </a:p>
          <a:p>
            <a:pPr marL="514350" indent="-514350">
              <a:buAutoNum type="alphaUcPeriod"/>
            </a:pPr>
            <a:r>
              <a:rPr lang="en-US" dirty="0" smtClean="0">
                <a:solidFill>
                  <a:srgbClr val="00B0F0"/>
                </a:solidFill>
              </a:rPr>
              <a:t>Canada Thistle</a:t>
            </a:r>
          </a:p>
          <a:p>
            <a:pPr marL="514350" indent="-514350">
              <a:buAutoNum type="alphaUcPeriod"/>
            </a:pPr>
            <a:r>
              <a:rPr lang="en-US" dirty="0" smtClean="0"/>
              <a:t>Wild Parsnip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88225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Question </a:t>
            </a:r>
            <a:r>
              <a:rPr lang="en-US" dirty="0" smtClean="0"/>
              <a:t>#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Which of the following weeds does not have its own fact sheet in the Category 10 packet, but can be found in the Noxious and Troublesome Roadside Weeds publication?</a:t>
            </a:r>
          </a:p>
          <a:p>
            <a:pPr marL="514350" indent="-514350">
              <a:buAutoNum type="alphaUcPeriod"/>
            </a:pPr>
            <a:r>
              <a:rPr lang="en-US" dirty="0" smtClean="0"/>
              <a:t>Tree-of-Heaven</a:t>
            </a:r>
          </a:p>
          <a:p>
            <a:pPr marL="514350" indent="-514350">
              <a:buAutoNum type="alphaUcPeriod"/>
            </a:pPr>
            <a:r>
              <a:rPr lang="en-US" dirty="0" smtClean="0"/>
              <a:t>Mile-a-Minute</a:t>
            </a:r>
          </a:p>
          <a:p>
            <a:pPr marL="514350" indent="-514350">
              <a:buAutoNum type="alphaUcPeriod"/>
            </a:pPr>
            <a:r>
              <a:rPr lang="en-US" dirty="0" smtClean="0"/>
              <a:t>Wild Parsnip</a:t>
            </a:r>
          </a:p>
          <a:p>
            <a:pPr marL="514350" indent="-514350">
              <a:buAutoNum type="alphaUcPeriod"/>
            </a:pPr>
            <a:r>
              <a:rPr lang="en-US" dirty="0" smtClean="0"/>
              <a:t>Japanese Barberry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091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Question </a:t>
            </a:r>
            <a:r>
              <a:rPr lang="en-US" dirty="0" smtClean="0"/>
              <a:t>#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Which of the following weeds does not have its own fact sheet in the Category 10 packet, but can be found in the Noxious and Troublesome Roadside Weeds publication?</a:t>
            </a:r>
          </a:p>
          <a:p>
            <a:pPr marL="514350" indent="-514350">
              <a:buAutoNum type="alphaUcPeriod"/>
            </a:pPr>
            <a:r>
              <a:rPr lang="en-US" dirty="0" smtClean="0"/>
              <a:t>Tree-of-Heaven</a:t>
            </a:r>
          </a:p>
          <a:p>
            <a:pPr marL="514350" indent="-514350">
              <a:buAutoNum type="alphaUcPeriod"/>
            </a:pPr>
            <a:r>
              <a:rPr lang="en-US" dirty="0" smtClean="0"/>
              <a:t>Mile-a-Minute</a:t>
            </a:r>
          </a:p>
          <a:p>
            <a:pPr marL="514350" indent="-514350">
              <a:buAutoNum type="alphaUcPeriod"/>
            </a:pPr>
            <a:r>
              <a:rPr lang="en-US" dirty="0" smtClean="0">
                <a:solidFill>
                  <a:srgbClr val="00B0F0"/>
                </a:solidFill>
              </a:rPr>
              <a:t>Wild Parsnip</a:t>
            </a:r>
          </a:p>
          <a:p>
            <a:pPr marL="514350" indent="-514350">
              <a:buAutoNum type="alphaUcPeriod"/>
            </a:pPr>
            <a:r>
              <a:rPr lang="en-US" dirty="0" smtClean="0"/>
              <a:t>Japanese Barberry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0244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Question </a:t>
            </a:r>
            <a:r>
              <a:rPr lang="en-US" dirty="0" smtClean="0"/>
              <a:t>#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If you were going to use a basal bark treatment on Tree-of-Heaven (</a:t>
            </a:r>
            <a:r>
              <a:rPr lang="en-US" i="1" dirty="0" smtClean="0"/>
              <a:t>Ailanthus</a:t>
            </a:r>
            <a:r>
              <a:rPr lang="en-US" dirty="0" smtClean="0"/>
              <a:t>), which herbicide would be the best choice?</a:t>
            </a:r>
          </a:p>
          <a:p>
            <a:pPr marL="514350" indent="-514350">
              <a:buAutoNum type="alphaUcPeriod"/>
            </a:pPr>
            <a:r>
              <a:rPr lang="en-US" dirty="0" smtClean="0"/>
              <a:t>Arsenal</a:t>
            </a:r>
          </a:p>
          <a:p>
            <a:pPr marL="514350" indent="-514350">
              <a:buAutoNum type="alphaUcPeriod"/>
            </a:pPr>
            <a:r>
              <a:rPr lang="en-US" dirty="0" smtClean="0"/>
              <a:t>Vanquish</a:t>
            </a:r>
          </a:p>
          <a:p>
            <a:pPr marL="514350" indent="-514350">
              <a:buAutoNum type="alphaUcPeriod"/>
            </a:pPr>
            <a:r>
              <a:rPr lang="en-US" dirty="0" err="1" smtClean="0"/>
              <a:t>Glyphomate</a:t>
            </a:r>
            <a:r>
              <a:rPr lang="en-US" dirty="0" smtClean="0"/>
              <a:t> 41</a:t>
            </a:r>
          </a:p>
          <a:p>
            <a:pPr marL="514350" indent="-514350">
              <a:buAutoNum type="alphaUcPeriod"/>
            </a:pPr>
            <a:r>
              <a:rPr lang="en-US" dirty="0" err="1" smtClean="0"/>
              <a:t>Garlon</a:t>
            </a:r>
            <a:r>
              <a:rPr lang="en-US" dirty="0" smtClean="0"/>
              <a:t>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062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Question </a:t>
            </a:r>
            <a:r>
              <a:rPr lang="en-US" dirty="0" smtClean="0"/>
              <a:t>#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If you were going to use a basal bark treatment on Tree-of-Heaven (</a:t>
            </a:r>
            <a:r>
              <a:rPr lang="en-US" i="1" dirty="0" smtClean="0"/>
              <a:t>Ailanthus</a:t>
            </a:r>
            <a:r>
              <a:rPr lang="en-US" dirty="0" smtClean="0"/>
              <a:t>), which herbicide would be the best choice?</a:t>
            </a:r>
          </a:p>
          <a:p>
            <a:pPr marL="514350" indent="-514350">
              <a:buAutoNum type="alphaUcPeriod"/>
            </a:pPr>
            <a:r>
              <a:rPr lang="en-US" dirty="0" smtClean="0"/>
              <a:t>Arsenal</a:t>
            </a:r>
          </a:p>
          <a:p>
            <a:pPr marL="514350" indent="-514350">
              <a:buAutoNum type="alphaUcPeriod"/>
            </a:pPr>
            <a:r>
              <a:rPr lang="en-US" dirty="0" smtClean="0"/>
              <a:t>Vanquish</a:t>
            </a:r>
          </a:p>
          <a:p>
            <a:pPr marL="514350" indent="-514350">
              <a:buAutoNum type="alphaUcPeriod"/>
            </a:pPr>
            <a:r>
              <a:rPr lang="en-US" dirty="0" err="1" smtClean="0"/>
              <a:t>Glyphomate</a:t>
            </a:r>
            <a:r>
              <a:rPr lang="en-US" dirty="0" smtClean="0"/>
              <a:t> 41</a:t>
            </a:r>
          </a:p>
          <a:p>
            <a:pPr marL="514350" indent="-514350">
              <a:buAutoNum type="alphaUcPeriod"/>
            </a:pPr>
            <a:r>
              <a:rPr lang="en-US" dirty="0" err="1" smtClean="0">
                <a:solidFill>
                  <a:srgbClr val="00B0F0"/>
                </a:solidFill>
              </a:rPr>
              <a:t>Garlon</a:t>
            </a:r>
            <a:r>
              <a:rPr lang="en-US" dirty="0" smtClean="0">
                <a:solidFill>
                  <a:srgbClr val="00B0F0"/>
                </a:solidFill>
              </a:rPr>
              <a:t> 4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10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Question # </a:t>
            </a:r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dirty="0" smtClean="0"/>
              <a:t>Which plant is an annual, broadleaf weed that reproduces primarily by seed and is adapted to dry sites?</a:t>
            </a:r>
          </a:p>
          <a:p>
            <a:pPr marL="651510" indent="-514350">
              <a:buAutoNum type="alphaUcPeriod"/>
            </a:pPr>
            <a:r>
              <a:rPr lang="en-US" dirty="0" smtClean="0"/>
              <a:t>Japanese Barberry</a:t>
            </a:r>
          </a:p>
          <a:p>
            <a:pPr marL="651510" indent="-514350">
              <a:buAutoNum type="alphaUcPeriod"/>
            </a:pPr>
            <a:r>
              <a:rPr lang="en-US" dirty="0" smtClean="0"/>
              <a:t>Wild Parsnip</a:t>
            </a:r>
          </a:p>
          <a:p>
            <a:pPr marL="651510" indent="-514350">
              <a:buAutoNum type="alphaUcPeriod"/>
            </a:pPr>
            <a:r>
              <a:rPr lang="en-US" dirty="0" smtClean="0"/>
              <a:t>Japanese </a:t>
            </a:r>
            <a:r>
              <a:rPr lang="en-US" dirty="0" err="1" smtClean="0"/>
              <a:t>Stiltgrass</a:t>
            </a:r>
            <a:endParaRPr lang="en-US" dirty="0" smtClean="0"/>
          </a:p>
          <a:p>
            <a:pPr marL="651510" indent="-514350">
              <a:buAutoNum type="alphaUcPeriod"/>
            </a:pPr>
            <a:r>
              <a:rPr lang="en-US" dirty="0" err="1" smtClean="0"/>
              <a:t>Kochia</a:t>
            </a:r>
            <a:endParaRPr lang="en-US" dirty="0" smtClean="0"/>
          </a:p>
          <a:p>
            <a:pPr marL="137160" indent="0">
              <a:buNone/>
            </a:pPr>
            <a:endParaRPr lang="en-US" dirty="0" smtClean="0"/>
          </a:p>
          <a:p>
            <a:pPr marL="651510" indent="-514350">
              <a:buAutoNum type="alphaUcPeriod"/>
            </a:pPr>
            <a:endParaRPr lang="en-US" dirty="0" smtClean="0"/>
          </a:p>
          <a:p>
            <a:pPr marL="651510" indent="-514350"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816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Question # </a:t>
            </a:r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dirty="0" smtClean="0"/>
              <a:t>Which plant is an annual, broadleaf weed that reproduces primarily by seed and is adapted to dry sites?</a:t>
            </a:r>
          </a:p>
          <a:p>
            <a:pPr marL="651510" indent="-514350">
              <a:buAutoNum type="alphaUcPeriod"/>
            </a:pPr>
            <a:r>
              <a:rPr lang="en-US" dirty="0" smtClean="0"/>
              <a:t>Japanese Barberry</a:t>
            </a:r>
          </a:p>
          <a:p>
            <a:pPr marL="651510" indent="-514350">
              <a:buAutoNum type="alphaUcPeriod"/>
            </a:pPr>
            <a:r>
              <a:rPr lang="en-US" dirty="0" smtClean="0"/>
              <a:t>Wild Parsnip</a:t>
            </a:r>
          </a:p>
          <a:p>
            <a:pPr marL="651510" indent="-514350">
              <a:buAutoNum type="alphaUcPeriod"/>
            </a:pPr>
            <a:r>
              <a:rPr lang="en-US" dirty="0" smtClean="0"/>
              <a:t>Japanese </a:t>
            </a:r>
            <a:r>
              <a:rPr lang="en-US" dirty="0" err="1" smtClean="0"/>
              <a:t>Stiltgrass</a:t>
            </a:r>
            <a:endParaRPr lang="en-US" dirty="0" smtClean="0"/>
          </a:p>
          <a:p>
            <a:pPr marL="651510" indent="-514350">
              <a:buAutoNum type="alphaUcPeriod"/>
            </a:pPr>
            <a:r>
              <a:rPr lang="en-US" dirty="0" err="1" smtClean="0">
                <a:solidFill>
                  <a:srgbClr val="3366FF"/>
                </a:solidFill>
              </a:rPr>
              <a:t>Kochia</a:t>
            </a:r>
            <a:endParaRPr lang="en-US" dirty="0" smtClean="0">
              <a:solidFill>
                <a:srgbClr val="3366FF"/>
              </a:solidFill>
            </a:endParaRPr>
          </a:p>
          <a:p>
            <a:pPr marL="137160" indent="0">
              <a:buNone/>
            </a:pPr>
            <a:endParaRPr lang="en-US" dirty="0" smtClean="0"/>
          </a:p>
          <a:p>
            <a:pPr marL="651510" indent="-514350">
              <a:buAutoNum type="alphaUcPeriod"/>
            </a:pPr>
            <a:endParaRPr lang="en-US" dirty="0" smtClean="0"/>
          </a:p>
          <a:p>
            <a:pPr marL="651510" indent="-514350"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781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Question # </a:t>
            </a:r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dirty="0" smtClean="0"/>
              <a:t>For spotted knapweed, what are the biological</a:t>
            </a:r>
          </a:p>
          <a:p>
            <a:pPr marL="137160" indent="0">
              <a:buNone/>
            </a:pPr>
            <a:r>
              <a:rPr lang="en-US" dirty="0" smtClean="0"/>
              <a:t>control measures available?</a:t>
            </a:r>
          </a:p>
          <a:p>
            <a:pPr marL="651510" indent="-514350">
              <a:buAutoNum type="alphaUcPeriod"/>
            </a:pPr>
            <a:r>
              <a:rPr lang="en-US" dirty="0" smtClean="0"/>
              <a:t>Weevils</a:t>
            </a:r>
          </a:p>
          <a:p>
            <a:pPr marL="651510" indent="-514350">
              <a:buAutoNum type="alphaUcPeriod"/>
            </a:pPr>
            <a:r>
              <a:rPr lang="en-US" dirty="0" smtClean="0"/>
              <a:t>Moths</a:t>
            </a:r>
          </a:p>
          <a:p>
            <a:pPr marL="651510" indent="-514350">
              <a:buAutoNum type="alphaUcPeriod"/>
            </a:pPr>
            <a:r>
              <a:rPr lang="en-US" dirty="0" smtClean="0"/>
              <a:t>Larva of seed head flies</a:t>
            </a:r>
          </a:p>
          <a:p>
            <a:pPr marL="651510" indent="-514350">
              <a:buAutoNum type="alphaUcPeriod"/>
            </a:pPr>
            <a:r>
              <a:rPr lang="en-US" dirty="0" smtClean="0"/>
              <a:t>All of the above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9220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Question # </a:t>
            </a:r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dirty="0" smtClean="0"/>
              <a:t>For spotted knapweed, what are the biological</a:t>
            </a:r>
          </a:p>
          <a:p>
            <a:pPr marL="137160" indent="0">
              <a:buNone/>
            </a:pPr>
            <a:r>
              <a:rPr lang="en-US" dirty="0" smtClean="0"/>
              <a:t>control measures available?</a:t>
            </a:r>
          </a:p>
          <a:p>
            <a:pPr marL="651510" indent="-514350">
              <a:buAutoNum type="alphaUcPeriod"/>
            </a:pPr>
            <a:r>
              <a:rPr lang="en-US" dirty="0" smtClean="0"/>
              <a:t>Weevils</a:t>
            </a:r>
          </a:p>
          <a:p>
            <a:pPr marL="651510" indent="-514350">
              <a:buAutoNum type="alphaUcPeriod"/>
            </a:pPr>
            <a:r>
              <a:rPr lang="en-US" dirty="0" smtClean="0"/>
              <a:t>Moths</a:t>
            </a:r>
          </a:p>
          <a:p>
            <a:pPr marL="651510" indent="-514350">
              <a:buAutoNum type="alphaUcPeriod"/>
            </a:pPr>
            <a:r>
              <a:rPr lang="en-US" dirty="0" smtClean="0"/>
              <a:t>Larva of seed head flies</a:t>
            </a:r>
          </a:p>
          <a:p>
            <a:pPr marL="651510" indent="-514350">
              <a:buAutoNum type="alphaUcPeriod"/>
            </a:pPr>
            <a:r>
              <a:rPr lang="en-US" dirty="0" smtClean="0">
                <a:solidFill>
                  <a:srgbClr val="3366FF"/>
                </a:solidFill>
              </a:rPr>
              <a:t>All of the above 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75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Tree of Heaven, </a:t>
            </a:r>
            <a:r>
              <a:rPr lang="en-US" i="1" dirty="0" smtClean="0"/>
              <a:t>Ailanthus </a:t>
            </a:r>
            <a:r>
              <a:rPr lang="en-US" i="1" dirty="0" err="1" smtClean="0"/>
              <a:t>altissima</a:t>
            </a:r>
            <a:endParaRPr lang="en-US" i="1" dirty="0"/>
          </a:p>
        </p:txBody>
      </p:sp>
      <p:sp>
        <p:nvSpPr>
          <p:cNvPr id="4" name="Rectangle 3"/>
          <p:cNvSpPr txBox="1">
            <a:spLocks noGrp="1" noChangeArrowheads="1"/>
          </p:cNvSpPr>
          <p:nvPr>
            <p:ph idx="1"/>
          </p:nvPr>
        </p:nvSpPr>
        <p:spPr bwMode="auto">
          <a:xfrm>
            <a:off x="0" y="1371600"/>
            <a:ext cx="9067800" cy="470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Tall tree (50 to 75 feet)</a:t>
            </a:r>
          </a:p>
          <a:p>
            <a:pPr eaLnBrk="1" hangingPunct="1">
              <a:spcBef>
                <a:spcPct val="20000"/>
              </a:spcBef>
              <a:buFont typeface="Arial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Large </a:t>
            </a:r>
            <a:r>
              <a:rPr lang="en-US" sz="3200" dirty="0" err="1">
                <a:solidFill>
                  <a:schemeClr val="tx2"/>
                </a:solidFill>
              </a:rPr>
              <a:t>pinnately</a:t>
            </a:r>
            <a:r>
              <a:rPr lang="en-US" sz="3200" dirty="0">
                <a:solidFill>
                  <a:schemeClr val="tx2"/>
                </a:solidFill>
              </a:rPr>
              <a:t> compound leaves, with 11 to 41 </a:t>
            </a:r>
            <a:r>
              <a:rPr lang="en-US" sz="3200" dirty="0" smtClean="0">
                <a:solidFill>
                  <a:schemeClr val="tx2"/>
                </a:solidFill>
              </a:rPr>
              <a:t>leaflets, entire margins with glands at base</a:t>
            </a:r>
            <a:endParaRPr lang="en-US" sz="3200" dirty="0">
              <a:solidFill>
                <a:schemeClr val="tx2"/>
              </a:solidFill>
            </a:endParaRPr>
          </a:p>
          <a:p>
            <a:pPr eaLnBrk="1" hangingPunct="1">
              <a:spcBef>
                <a:spcPct val="20000"/>
              </a:spcBef>
              <a:buFont typeface="Arial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Unpleasant odor (stale peanut butter)</a:t>
            </a:r>
          </a:p>
          <a:p>
            <a:pPr eaLnBrk="1" hangingPunct="1">
              <a:spcBef>
                <a:spcPct val="20000"/>
              </a:spcBef>
              <a:buFont typeface="Arial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Light brown, slippery twigs</a:t>
            </a:r>
          </a:p>
          <a:p>
            <a:pPr eaLnBrk="1" hangingPunct="1">
              <a:spcBef>
                <a:spcPct val="20000"/>
              </a:spcBef>
              <a:buFont typeface="Arial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Clonal growth </a:t>
            </a:r>
            <a:r>
              <a:rPr lang="en-US" sz="3200" dirty="0" smtClean="0">
                <a:solidFill>
                  <a:schemeClr val="tx2"/>
                </a:solidFill>
              </a:rPr>
              <a:t>habit</a:t>
            </a:r>
          </a:p>
          <a:p>
            <a:pPr eaLnBrk="1" hangingPunct="1">
              <a:spcBef>
                <a:spcPct val="20000"/>
              </a:spcBef>
              <a:buFont typeface="Arial"/>
              <a:buChar char="•"/>
            </a:pPr>
            <a:endParaRPr lang="en-US" sz="3200" dirty="0" smtClean="0">
              <a:solidFill>
                <a:schemeClr val="tx2"/>
              </a:solidFill>
            </a:endParaRPr>
          </a:p>
          <a:p>
            <a:pPr marL="137160" indent="0" eaLnBrk="1" hangingPunct="1">
              <a:spcBef>
                <a:spcPct val="20000"/>
              </a:spcBef>
              <a:buNone/>
            </a:pPr>
            <a:r>
              <a:rPr lang="en-US" sz="3200" dirty="0" smtClean="0">
                <a:solidFill>
                  <a:schemeClr val="tx2"/>
                </a:solidFill>
              </a:rPr>
              <a:t>					</a:t>
            </a:r>
            <a:endParaRPr lang="en-US" sz="3200" dirty="0"/>
          </a:p>
        </p:txBody>
      </p:sp>
      <p:pic>
        <p:nvPicPr>
          <p:cNvPr id="5" name="Picture 5" descr="aial_003_sh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" r="9097"/>
          <a:stretch>
            <a:fillRect/>
          </a:stretch>
        </p:blipFill>
        <p:spPr bwMode="auto">
          <a:xfrm>
            <a:off x="5822256" y="4114800"/>
            <a:ext cx="3026121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52920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05400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909038"/>
            <a:ext cx="2603910" cy="17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681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Question # </a:t>
            </a:r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dirty="0" smtClean="0"/>
              <a:t>Which of the following weeds is easily controlled with a single application of </a:t>
            </a:r>
            <a:r>
              <a:rPr lang="en-US" dirty="0" err="1" smtClean="0"/>
              <a:t>Glyphomate</a:t>
            </a:r>
            <a:r>
              <a:rPr lang="en-US" dirty="0" smtClean="0"/>
              <a:t> 41 or </a:t>
            </a:r>
            <a:r>
              <a:rPr lang="en-US" dirty="0" err="1" smtClean="0"/>
              <a:t>Garlon</a:t>
            </a:r>
            <a:r>
              <a:rPr lang="en-US" dirty="0" smtClean="0"/>
              <a:t> 3A?</a:t>
            </a:r>
          </a:p>
          <a:p>
            <a:pPr marL="651510" indent="-514350">
              <a:buAutoNum type="alphaUcPeriod"/>
            </a:pPr>
            <a:r>
              <a:rPr lang="en-US" dirty="0" smtClean="0"/>
              <a:t>Tree-of-Heaven</a:t>
            </a:r>
          </a:p>
          <a:p>
            <a:pPr marL="651510" indent="-514350">
              <a:buAutoNum type="alphaUcPeriod"/>
            </a:pPr>
            <a:r>
              <a:rPr lang="en-US" dirty="0" smtClean="0"/>
              <a:t>Canada Thistle</a:t>
            </a:r>
          </a:p>
          <a:p>
            <a:pPr marL="651510" indent="-514350">
              <a:buAutoNum type="alphaUcPeriod"/>
            </a:pPr>
            <a:r>
              <a:rPr lang="en-US" dirty="0" smtClean="0"/>
              <a:t>Mile-a-Minute</a:t>
            </a:r>
          </a:p>
          <a:p>
            <a:pPr marL="651510" indent="-514350">
              <a:buAutoNum type="alphaUcPeriod"/>
            </a:pPr>
            <a:r>
              <a:rPr lang="en-US" dirty="0" smtClean="0"/>
              <a:t>All of the above</a:t>
            </a:r>
          </a:p>
        </p:txBody>
      </p:sp>
    </p:spTree>
    <p:extLst>
      <p:ext uri="{BB962C8B-B14F-4D97-AF65-F5344CB8AC3E}">
        <p14:creationId xmlns:p14="http://schemas.microsoft.com/office/powerpoint/2010/main" val="5158464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Question # </a:t>
            </a:r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dirty="0" smtClean="0"/>
              <a:t>Which of the following weeds is easily controlled with a single application of </a:t>
            </a:r>
            <a:r>
              <a:rPr lang="en-US" dirty="0" err="1" smtClean="0"/>
              <a:t>Glyphomate</a:t>
            </a:r>
            <a:r>
              <a:rPr lang="en-US" dirty="0" smtClean="0"/>
              <a:t> 41 or </a:t>
            </a:r>
            <a:r>
              <a:rPr lang="en-US" dirty="0" err="1" smtClean="0"/>
              <a:t>Garlon</a:t>
            </a:r>
            <a:r>
              <a:rPr lang="en-US" dirty="0" smtClean="0"/>
              <a:t> 3A?</a:t>
            </a:r>
          </a:p>
          <a:p>
            <a:pPr marL="651510" indent="-514350">
              <a:buAutoNum type="alphaUcPeriod"/>
            </a:pPr>
            <a:r>
              <a:rPr lang="en-US" dirty="0" smtClean="0"/>
              <a:t>Tree-of-Heaven</a:t>
            </a:r>
          </a:p>
          <a:p>
            <a:pPr marL="651510" indent="-514350">
              <a:buAutoNum type="alphaUcPeriod"/>
            </a:pPr>
            <a:r>
              <a:rPr lang="en-US" dirty="0" smtClean="0"/>
              <a:t>Canada Thistle</a:t>
            </a:r>
          </a:p>
          <a:p>
            <a:pPr marL="651510" indent="-514350">
              <a:buAutoNum type="alphaUcPeriod"/>
            </a:pPr>
            <a:r>
              <a:rPr lang="en-US" dirty="0" smtClean="0">
                <a:solidFill>
                  <a:srgbClr val="3366FF"/>
                </a:solidFill>
              </a:rPr>
              <a:t>Mile-a-Minute</a:t>
            </a:r>
          </a:p>
          <a:p>
            <a:pPr marL="651510" indent="-514350">
              <a:buAutoNum type="alphaUcPeriod"/>
            </a:pPr>
            <a:r>
              <a:rPr lang="en-US" dirty="0" smtClean="0"/>
              <a:t>All of the above</a:t>
            </a:r>
          </a:p>
        </p:txBody>
      </p:sp>
    </p:spTree>
    <p:extLst>
      <p:ext uri="{BB962C8B-B14F-4D97-AF65-F5344CB8AC3E}">
        <p14:creationId xmlns:p14="http://schemas.microsoft.com/office/powerpoint/2010/main" val="25141757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Question # </a:t>
            </a:r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dirty="0" smtClean="0"/>
              <a:t>This weed is listed on the Pennsylvania Noxious weed list?</a:t>
            </a:r>
          </a:p>
          <a:p>
            <a:pPr marL="651510" indent="-514350">
              <a:buAutoNum type="alphaUcPeriod"/>
            </a:pPr>
            <a:r>
              <a:rPr lang="en-US" dirty="0" smtClean="0"/>
              <a:t>Canada Thistle</a:t>
            </a:r>
          </a:p>
          <a:p>
            <a:pPr marL="651510" indent="-514350">
              <a:buAutoNum type="alphaUcPeriod"/>
            </a:pPr>
            <a:r>
              <a:rPr lang="en-US" dirty="0" smtClean="0"/>
              <a:t>Purple Loosestrife</a:t>
            </a:r>
          </a:p>
          <a:p>
            <a:pPr marL="651510" indent="-514350">
              <a:buAutoNum type="alphaUcPeriod"/>
            </a:pPr>
            <a:r>
              <a:rPr lang="en-US" dirty="0" smtClean="0"/>
              <a:t>Mile-a-Minute</a:t>
            </a:r>
          </a:p>
          <a:p>
            <a:pPr marL="651510" indent="-514350">
              <a:buAutoNum type="alphaUcPeriod"/>
            </a:pPr>
            <a:r>
              <a:rPr lang="en-US" dirty="0" smtClean="0"/>
              <a:t>All of the Above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7607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Question # </a:t>
            </a:r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dirty="0" smtClean="0"/>
              <a:t>This weed is listed on the Pennsylvania Noxious weed list?</a:t>
            </a:r>
          </a:p>
          <a:p>
            <a:pPr marL="651510" indent="-514350">
              <a:buAutoNum type="alphaUcPeriod"/>
            </a:pPr>
            <a:r>
              <a:rPr lang="en-US" dirty="0" smtClean="0"/>
              <a:t>Canada Thistle</a:t>
            </a:r>
          </a:p>
          <a:p>
            <a:pPr marL="651510" indent="-514350">
              <a:buAutoNum type="alphaUcPeriod"/>
            </a:pPr>
            <a:r>
              <a:rPr lang="en-US" dirty="0" smtClean="0"/>
              <a:t>Purple Loosestrife</a:t>
            </a:r>
          </a:p>
          <a:p>
            <a:pPr marL="651510" indent="-514350">
              <a:buAutoNum type="alphaUcPeriod"/>
            </a:pPr>
            <a:r>
              <a:rPr lang="en-US" dirty="0" smtClean="0"/>
              <a:t>Mile-a-Minute</a:t>
            </a:r>
          </a:p>
          <a:p>
            <a:pPr marL="651510" indent="-514350">
              <a:buAutoNum type="alphaUcPeriod"/>
            </a:pPr>
            <a:r>
              <a:rPr lang="en-US" dirty="0" smtClean="0">
                <a:solidFill>
                  <a:srgbClr val="3366FF"/>
                </a:solidFill>
              </a:rPr>
              <a:t>All of the Above 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767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Question # </a:t>
            </a:r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dirty="0" smtClean="0"/>
              <a:t>Which weed is an annual, is in the same family as </a:t>
            </a:r>
            <a:r>
              <a:rPr lang="en-US" dirty="0" err="1" smtClean="0"/>
              <a:t>lambsquarters</a:t>
            </a:r>
            <a:r>
              <a:rPr lang="en-US" dirty="0" smtClean="0"/>
              <a:t>, grows up to 6 feet tall, and spreads its seeds during the winter by breaking off at the ground and becoming a tumbleweed?</a:t>
            </a:r>
          </a:p>
          <a:p>
            <a:pPr marL="651510" indent="-514350">
              <a:buAutoNum type="alphaUcPeriod"/>
            </a:pPr>
            <a:r>
              <a:rPr lang="en-US" dirty="0" smtClean="0"/>
              <a:t>Canada Thistle</a:t>
            </a:r>
          </a:p>
          <a:p>
            <a:pPr marL="651510" indent="-514350">
              <a:buAutoNum type="alphaUcPeriod"/>
            </a:pPr>
            <a:r>
              <a:rPr lang="en-US" dirty="0" err="1" smtClean="0"/>
              <a:t>Boxelder</a:t>
            </a:r>
            <a:endParaRPr lang="en-US" dirty="0" smtClean="0"/>
          </a:p>
          <a:p>
            <a:pPr marL="651510" indent="-514350">
              <a:buAutoNum type="alphaUcPeriod"/>
            </a:pPr>
            <a:r>
              <a:rPr lang="en-US" dirty="0" smtClean="0"/>
              <a:t>Mile-a-Minute</a:t>
            </a:r>
          </a:p>
          <a:p>
            <a:pPr marL="651510" indent="-514350">
              <a:buAutoNum type="alphaUcPeriod"/>
            </a:pPr>
            <a:r>
              <a:rPr lang="en-US" dirty="0" err="1" smtClean="0"/>
              <a:t>Kochia</a:t>
            </a:r>
            <a:endParaRPr lang="en-US" dirty="0" smtClean="0"/>
          </a:p>
          <a:p>
            <a:pPr marL="13716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473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Question # </a:t>
            </a:r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dirty="0" smtClean="0"/>
              <a:t>Which weed is an annual, is in the same family as </a:t>
            </a:r>
            <a:r>
              <a:rPr lang="en-US" dirty="0" err="1" smtClean="0"/>
              <a:t>lambsquarters</a:t>
            </a:r>
            <a:r>
              <a:rPr lang="en-US" dirty="0" smtClean="0"/>
              <a:t>, grows up to 6 feet tall, and spreads its seeds during the winter by breaking off at the ground and becoming a tumbleweed?</a:t>
            </a:r>
          </a:p>
          <a:p>
            <a:pPr marL="651510" indent="-514350">
              <a:buAutoNum type="alphaUcPeriod"/>
            </a:pPr>
            <a:r>
              <a:rPr lang="en-US" dirty="0" smtClean="0"/>
              <a:t>Canada Thistle</a:t>
            </a:r>
          </a:p>
          <a:p>
            <a:pPr marL="651510" indent="-514350">
              <a:buAutoNum type="alphaUcPeriod"/>
            </a:pPr>
            <a:r>
              <a:rPr lang="en-US" dirty="0" err="1" smtClean="0"/>
              <a:t>Boxelder</a:t>
            </a:r>
            <a:endParaRPr lang="en-US" dirty="0" smtClean="0"/>
          </a:p>
          <a:p>
            <a:pPr marL="651510" indent="-514350">
              <a:buAutoNum type="alphaUcPeriod"/>
            </a:pPr>
            <a:r>
              <a:rPr lang="en-US" dirty="0" smtClean="0"/>
              <a:t>Mile-a-Minute</a:t>
            </a:r>
          </a:p>
          <a:p>
            <a:pPr marL="651510" indent="-514350">
              <a:buAutoNum type="alphaUcPeriod"/>
            </a:pPr>
            <a:r>
              <a:rPr lang="en-US" dirty="0" err="1" smtClean="0">
                <a:solidFill>
                  <a:srgbClr val="3366FF"/>
                </a:solidFill>
              </a:rPr>
              <a:t>Kochia</a:t>
            </a:r>
            <a:endParaRPr lang="en-US" dirty="0" smtClean="0">
              <a:solidFill>
                <a:srgbClr val="3366FF"/>
              </a:solidFill>
            </a:endParaRPr>
          </a:p>
          <a:p>
            <a:pPr marL="13716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4321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381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Ailanthus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Chemical</a:t>
            </a:r>
          </a:p>
          <a:p>
            <a:pPr lvl="1"/>
            <a:r>
              <a:rPr lang="en-US" dirty="0" smtClean="0"/>
              <a:t>Foliar Applications</a:t>
            </a:r>
          </a:p>
          <a:p>
            <a:pPr lvl="1"/>
            <a:r>
              <a:rPr lang="en-US" dirty="0" smtClean="0"/>
              <a:t>Basal Bark Applications</a:t>
            </a:r>
          </a:p>
          <a:p>
            <a:pPr lvl="1"/>
            <a:r>
              <a:rPr lang="en-US" dirty="0" smtClean="0"/>
              <a:t>Cut Surface Treatments</a:t>
            </a:r>
          </a:p>
          <a:p>
            <a:pPr marL="514350" indent="-457200"/>
            <a:r>
              <a:rPr lang="en-US" dirty="0" smtClean="0"/>
              <a:t>Mechanical</a:t>
            </a:r>
          </a:p>
          <a:p>
            <a:pPr lvl="1"/>
            <a:r>
              <a:rPr lang="en-US" dirty="0" smtClean="0"/>
              <a:t>Cutting or Mowing</a:t>
            </a:r>
          </a:p>
          <a:p>
            <a:pPr marL="514350" indent="-457200"/>
            <a:r>
              <a:rPr lang="en-US" dirty="0" smtClean="0"/>
              <a:t>Cultural</a:t>
            </a:r>
          </a:p>
          <a:p>
            <a:pPr lvl="1"/>
            <a:r>
              <a:rPr lang="en-US" dirty="0" smtClean="0"/>
              <a:t>Establish an Alternate Groundcover</a:t>
            </a:r>
          </a:p>
          <a:p>
            <a:r>
              <a:rPr lang="en-US" dirty="0" smtClean="0"/>
              <a:t>Biological</a:t>
            </a:r>
            <a:r>
              <a:rPr lang="en-US" sz="2400" dirty="0" smtClean="0"/>
              <a:t>  Don Davis at Penn State has be working on one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43823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Ailanthus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590800"/>
          </a:xfrm>
        </p:spPr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en-US" dirty="0" smtClean="0"/>
              <a:t>Control Plan:</a:t>
            </a:r>
          </a:p>
          <a:p>
            <a:pPr marL="137160" indent="0">
              <a:buNone/>
            </a:pPr>
            <a:r>
              <a:rPr lang="en-US" dirty="0"/>
              <a:t>	</a:t>
            </a:r>
            <a:r>
              <a:rPr lang="en-US" dirty="0" smtClean="0"/>
              <a:t>	Foliar or Basal bark treatment</a:t>
            </a:r>
          </a:p>
          <a:p>
            <a:pPr marL="137160" indent="0">
              <a:buNone/>
            </a:pPr>
            <a:r>
              <a:rPr lang="en-US" dirty="0"/>
              <a:t>	</a:t>
            </a:r>
            <a:r>
              <a:rPr lang="en-US" dirty="0" smtClean="0"/>
              <a:t>	Cutting</a:t>
            </a:r>
          </a:p>
          <a:p>
            <a:pPr marL="137160" indent="0">
              <a:buNone/>
            </a:pPr>
            <a:r>
              <a:rPr lang="en-US" dirty="0"/>
              <a:t>	</a:t>
            </a:r>
            <a:r>
              <a:rPr lang="en-US" dirty="0" smtClean="0"/>
              <a:t>	Retreat sprouts</a:t>
            </a:r>
          </a:p>
          <a:p>
            <a:pPr marL="137160" indent="0">
              <a:buNone/>
            </a:pPr>
            <a:r>
              <a:rPr lang="en-US" dirty="0"/>
              <a:t>	</a:t>
            </a:r>
            <a:r>
              <a:rPr lang="en-US" dirty="0" smtClean="0"/>
              <a:t>	Establish competitive groundcover</a:t>
            </a:r>
          </a:p>
          <a:p>
            <a:pPr marL="137160" indent="0">
              <a:buNone/>
            </a:pPr>
            <a:r>
              <a:rPr lang="en-US" dirty="0"/>
              <a:t>	</a:t>
            </a:r>
            <a:r>
              <a:rPr lang="en-US" dirty="0" smtClean="0"/>
              <a:t>			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04995"/>
            <a:ext cx="3124200" cy="234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425" y="4419600"/>
            <a:ext cx="329382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3800" y="4724400"/>
            <a:ext cx="152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cut without treatment, excessive </a:t>
            </a:r>
            <a:r>
              <a:rPr lang="en-US" dirty="0" err="1" smtClean="0"/>
              <a:t>sproutung</a:t>
            </a:r>
            <a:r>
              <a:rPr lang="en-US" dirty="0" smtClean="0"/>
              <a:t> will occur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885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Verdana" charset="0"/>
            </a:endParaRPr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Verdana" charset="0"/>
            </a:endParaRP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Box 3"/>
          <p:cNvSpPr txBox="1">
            <a:spLocks noChangeArrowheads="1"/>
          </p:cNvSpPr>
          <p:nvPr/>
        </p:nvSpPr>
        <p:spPr bwMode="auto">
          <a:xfrm>
            <a:off x="304800" y="228600"/>
            <a:ext cx="266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 err="1"/>
              <a:t>Staghorn</a:t>
            </a:r>
            <a:r>
              <a:rPr lang="en-US" sz="2800" dirty="0"/>
              <a:t> Sumac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48200" y="381000"/>
            <a:ext cx="43318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Tree of Heaven Look alike</a:t>
            </a:r>
          </a:p>
          <a:p>
            <a:r>
              <a:rPr lang="en-US" sz="2800" dirty="0" smtClean="0"/>
              <a:t>Sumac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57496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DSC00137.JPG                                                   0000109A30 GB FireWire Disk            B68CD43F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09537"/>
            <a:ext cx="81788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2131" name="Rectangle 3"/>
          <p:cNvSpPr>
            <a:spLocks noChangeArrowheads="1"/>
          </p:cNvSpPr>
          <p:nvPr/>
        </p:nvSpPr>
        <p:spPr bwMode="auto">
          <a:xfrm>
            <a:off x="677863" y="609600"/>
            <a:ext cx="77882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Mile-a-minute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4400" i="1" dirty="0" err="1">
                <a:solidFill>
                  <a:srgbClr val="FFA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Polygonum</a:t>
            </a:r>
            <a:r>
              <a:rPr lang="en-US" sz="4400" i="1" dirty="0">
                <a:solidFill>
                  <a:srgbClr val="FFA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i="1" dirty="0" err="1">
                <a:solidFill>
                  <a:srgbClr val="FFA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perfoliatum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685800" y="1828800"/>
            <a:ext cx="2590800" cy="3276600"/>
          </a:xfrm>
          <a:prstGeom prst="ellipse">
            <a:avLst/>
          </a:prstGeom>
          <a:noFill/>
          <a:ln w="19050" cmpd="sng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08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Mile-a-Minute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Annual Vine – very fast growing</a:t>
            </a:r>
          </a:p>
          <a:p>
            <a:r>
              <a:rPr lang="en-US" dirty="0" smtClean="0"/>
              <a:t>Stem features downward pointing spines</a:t>
            </a:r>
          </a:p>
          <a:p>
            <a:r>
              <a:rPr lang="en-US" dirty="0" smtClean="0"/>
              <a:t>Native to East Asia</a:t>
            </a:r>
          </a:p>
          <a:p>
            <a:r>
              <a:rPr lang="en-US" dirty="0" smtClean="0"/>
              <a:t>Infests non-maintained areas – full sun to partial shade</a:t>
            </a:r>
          </a:p>
          <a:p>
            <a:r>
              <a:rPr lang="en-US" dirty="0" smtClean="0"/>
              <a:t>Can begin to set seed by mid-July</a:t>
            </a:r>
          </a:p>
          <a:p>
            <a:r>
              <a:rPr lang="en-US" dirty="0" smtClean="0"/>
              <a:t>PA noxious weed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741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472</TotalTime>
  <Words>1614</Words>
  <Application>Microsoft Macintosh PowerPoint</Application>
  <PresentationFormat>On-screen Show (4:3)</PresentationFormat>
  <Paragraphs>469</Paragraphs>
  <Slides>46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Apex</vt:lpstr>
      <vt:lpstr>Invasive Weed Fact Sheets  </vt:lpstr>
      <vt:lpstr>Invasive Weed Information Guide </vt:lpstr>
      <vt:lpstr>Tree of Heaven, Ailanthus altissima </vt:lpstr>
      <vt:lpstr>Tree of Heaven, Ailanthus altissima</vt:lpstr>
      <vt:lpstr>Ailanthus Control</vt:lpstr>
      <vt:lpstr>Ailanthus Control</vt:lpstr>
      <vt:lpstr>PowerPoint Presentation</vt:lpstr>
      <vt:lpstr>PowerPoint Presentation</vt:lpstr>
      <vt:lpstr>Mile-a-Minute</vt:lpstr>
      <vt:lpstr>Mile-a-minute Polygonum perfoliatum</vt:lpstr>
      <vt:lpstr>Purple Loosestrife Lythrum salicaria</vt:lpstr>
      <vt:lpstr>PowerPoint Presentation</vt:lpstr>
      <vt:lpstr>Garlic mustard Alliaria petiolata</vt:lpstr>
      <vt:lpstr>Garlic mustard Alliaria petiolata</vt:lpstr>
      <vt:lpstr>Garlic mustard Alliaria petiolata</vt:lpstr>
      <vt:lpstr>Kochia (Kochia scoparia)</vt:lpstr>
      <vt:lpstr>Introduction Kochia</vt:lpstr>
      <vt:lpstr>ID/Biology Kochia</vt:lpstr>
      <vt:lpstr>ID/Biology Kochia</vt:lpstr>
      <vt:lpstr>ID/Biology Kochia</vt:lpstr>
      <vt:lpstr>Issues Kochia</vt:lpstr>
      <vt:lpstr>Japanese Knotweed</vt:lpstr>
      <vt:lpstr>Japanese Knotweed</vt:lpstr>
      <vt:lpstr>Grasses vs. Broadleaf Plants</vt:lpstr>
      <vt:lpstr>Grasses vs. Broadleaf Plants</vt:lpstr>
      <vt:lpstr>Sample Question # 1</vt:lpstr>
      <vt:lpstr>Sample Question # 1</vt:lpstr>
      <vt:lpstr>Sample Question # 2</vt:lpstr>
      <vt:lpstr>Sample Question # 2</vt:lpstr>
      <vt:lpstr>Sample Question # 3</vt:lpstr>
      <vt:lpstr>Sample Question # 3</vt:lpstr>
      <vt:lpstr>Sample Question # 4</vt:lpstr>
      <vt:lpstr>Sample Question # 4</vt:lpstr>
      <vt:lpstr>Sample Question # 5</vt:lpstr>
      <vt:lpstr>Sample Question # 5</vt:lpstr>
      <vt:lpstr>Sample Question # 6</vt:lpstr>
      <vt:lpstr>Sample Question # 6</vt:lpstr>
      <vt:lpstr>Sample Question # 7</vt:lpstr>
      <vt:lpstr>Sample Question # 7</vt:lpstr>
      <vt:lpstr>Sample Question # 8</vt:lpstr>
      <vt:lpstr>Sample Question # 8</vt:lpstr>
      <vt:lpstr>Sample Question # 9</vt:lpstr>
      <vt:lpstr>Sample Question # 9</vt:lpstr>
      <vt:lpstr>Sample Question # 10</vt:lpstr>
      <vt:lpstr>Sample Question # 10</vt:lpstr>
      <vt:lpstr>Questions?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Invasive Weed</dc:title>
  <dc:creator>Dave</dc:creator>
  <cp:lastModifiedBy>Jon Johnson</cp:lastModifiedBy>
  <cp:revision>54</cp:revision>
  <dcterms:created xsi:type="dcterms:W3CDTF">2013-03-17T14:49:02Z</dcterms:created>
  <dcterms:modified xsi:type="dcterms:W3CDTF">2015-03-04T20:08:16Z</dcterms:modified>
</cp:coreProperties>
</file>