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73" r:id="rId3"/>
    <p:sldId id="345" r:id="rId4"/>
    <p:sldId id="257" r:id="rId5"/>
    <p:sldId id="259" r:id="rId6"/>
    <p:sldId id="285" r:id="rId7"/>
    <p:sldId id="286" r:id="rId8"/>
    <p:sldId id="346" r:id="rId9"/>
    <p:sldId id="282" r:id="rId10"/>
    <p:sldId id="304" r:id="rId11"/>
    <p:sldId id="347" r:id="rId12"/>
    <p:sldId id="280" r:id="rId13"/>
    <p:sldId id="281" r:id="rId14"/>
    <p:sldId id="348" r:id="rId15"/>
    <p:sldId id="288" r:id="rId16"/>
    <p:sldId id="289" r:id="rId17"/>
    <p:sldId id="258" r:id="rId18"/>
    <p:sldId id="279" r:id="rId19"/>
    <p:sldId id="260" r:id="rId20"/>
    <p:sldId id="354" r:id="rId21"/>
    <p:sldId id="261" r:id="rId22"/>
    <p:sldId id="275" r:id="rId23"/>
    <p:sldId id="351" r:id="rId24"/>
    <p:sldId id="353" r:id="rId25"/>
    <p:sldId id="303" r:id="rId26"/>
    <p:sldId id="305" r:id="rId27"/>
    <p:sldId id="306" r:id="rId28"/>
    <p:sldId id="307" r:id="rId29"/>
    <p:sldId id="308" r:id="rId30"/>
    <p:sldId id="309" r:id="rId31"/>
    <p:sldId id="262" r:id="rId32"/>
    <p:sldId id="263" r:id="rId33"/>
    <p:sldId id="264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73" r:id="rId45"/>
    <p:sldId id="371" r:id="rId46"/>
    <p:sldId id="372" r:id="rId47"/>
    <p:sldId id="374" r:id="rId48"/>
    <p:sldId id="368" r:id="rId49"/>
    <p:sldId id="369" r:id="rId50"/>
    <p:sldId id="370" r:id="rId51"/>
    <p:sldId id="291" r:id="rId52"/>
    <p:sldId id="355" r:id="rId53"/>
    <p:sldId id="356" r:id="rId54"/>
    <p:sldId id="357" r:id="rId55"/>
    <p:sldId id="268" r:id="rId56"/>
    <p:sldId id="269" r:id="rId57"/>
    <p:sldId id="385" r:id="rId58"/>
    <p:sldId id="386" r:id="rId59"/>
    <p:sldId id="382" r:id="rId60"/>
    <p:sldId id="270" r:id="rId61"/>
    <p:sldId id="375" r:id="rId62"/>
    <p:sldId id="376" r:id="rId63"/>
    <p:sldId id="379" r:id="rId64"/>
    <p:sldId id="377" r:id="rId65"/>
    <p:sldId id="378" r:id="rId66"/>
    <p:sldId id="380" r:id="rId67"/>
    <p:sldId id="383" r:id="rId68"/>
    <p:sldId id="271" r:id="rId69"/>
    <p:sldId id="387" r:id="rId70"/>
    <p:sldId id="384" r:id="rId71"/>
    <p:sldId id="272" r:id="rId72"/>
    <p:sldId id="388" r:id="rId73"/>
    <p:sldId id="381" r:id="rId74"/>
    <p:sldId id="389" r:id="rId75"/>
    <p:sldId id="390" r:id="rId76"/>
    <p:sldId id="391" r:id="rId77"/>
    <p:sldId id="392" r:id="rId78"/>
    <p:sldId id="393" r:id="rId79"/>
    <p:sldId id="394" r:id="rId80"/>
    <p:sldId id="395" r:id="rId81"/>
    <p:sldId id="396" r:id="rId82"/>
    <p:sldId id="397" r:id="rId83"/>
    <p:sldId id="398" r:id="rId84"/>
    <p:sldId id="399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792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9BB69-5776-40D0-B10C-9486C83941FE}" type="doc">
      <dgm:prSet loTypeId="urn:microsoft.com/office/officeart/2005/8/layout/arrow3" loCatId="relationship" qsTypeId="urn:microsoft.com/office/officeart/2005/8/quickstyle/simple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2FC79F32-75B9-4C2D-B5FD-FC05A78CB40F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Eliminate Weeds</a:t>
          </a:r>
          <a:endParaRPr lang="en-US" b="1" dirty="0">
            <a:solidFill>
              <a:srgbClr val="002060"/>
            </a:solidFill>
          </a:endParaRPr>
        </a:p>
      </dgm:t>
    </dgm:pt>
    <dgm:pt modelId="{1DFD3B89-AC95-48D9-92A5-DF0FAF7238A1}" type="parTrans" cxnId="{3A7A1263-059C-4215-9EDC-D9F88C0EA8F1}">
      <dgm:prSet/>
      <dgm:spPr/>
      <dgm:t>
        <a:bodyPr/>
        <a:lstStyle/>
        <a:p>
          <a:endParaRPr lang="en-US"/>
        </a:p>
      </dgm:t>
    </dgm:pt>
    <dgm:pt modelId="{002BA79B-D68B-41E3-A12F-A45231076DD9}" type="sibTrans" cxnId="{3A7A1263-059C-4215-9EDC-D9F88C0EA8F1}">
      <dgm:prSet/>
      <dgm:spPr/>
      <dgm:t>
        <a:bodyPr/>
        <a:lstStyle/>
        <a:p>
          <a:endParaRPr lang="en-US"/>
        </a:p>
      </dgm:t>
    </dgm:pt>
    <dgm:pt modelId="{21978934-2A95-4B02-A84F-0337772DFC60}">
      <dgm:prSet phldrT="[Text]"/>
      <dgm:spPr/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Preserve Desired Plants</a:t>
          </a:r>
          <a:endParaRPr lang="en-US" b="1" dirty="0">
            <a:solidFill>
              <a:srgbClr val="002060"/>
            </a:solidFill>
          </a:endParaRPr>
        </a:p>
      </dgm:t>
    </dgm:pt>
    <dgm:pt modelId="{E47B8E8D-3F94-4F2D-8426-9ADC6B28D35E}" type="parTrans" cxnId="{9BAD597D-3D12-4BEC-8FFF-4A5ED8057168}">
      <dgm:prSet/>
      <dgm:spPr/>
      <dgm:t>
        <a:bodyPr/>
        <a:lstStyle/>
        <a:p>
          <a:endParaRPr lang="en-US"/>
        </a:p>
      </dgm:t>
    </dgm:pt>
    <dgm:pt modelId="{D7969ABC-3138-4B3D-AB71-1017503B658D}" type="sibTrans" cxnId="{9BAD597D-3D12-4BEC-8FFF-4A5ED8057168}">
      <dgm:prSet/>
      <dgm:spPr/>
      <dgm:t>
        <a:bodyPr/>
        <a:lstStyle/>
        <a:p>
          <a:endParaRPr lang="en-US"/>
        </a:p>
      </dgm:t>
    </dgm:pt>
    <dgm:pt modelId="{929584EF-8012-4B51-914B-AC3E4FD75B52}" type="pres">
      <dgm:prSet presAssocID="{94F9BB69-5776-40D0-B10C-9486C83941FE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5EB819-5F94-4A09-B343-E332F595D451}" type="pres">
      <dgm:prSet presAssocID="{94F9BB69-5776-40D0-B10C-9486C83941FE}" presName="divider" presStyleLbl="fgShp" presStyleIdx="0" presStyleCnt="1"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20C74059-DB8A-4D59-AE3C-A8F9EB4775B2}" type="pres">
      <dgm:prSet presAssocID="{2FC79F32-75B9-4C2D-B5FD-FC05A78CB40F}" presName="downArrow" presStyleLbl="node1" presStyleIdx="0" presStyleCnt="2"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8BD9918A-FB67-4121-84C4-08AB00837D2F}" type="pres">
      <dgm:prSet presAssocID="{2FC79F32-75B9-4C2D-B5FD-FC05A78CB40F}" presName="downArrowText" presStyleLbl="revTx" presStyleIdx="0" presStyleCnt="2" custScaleX="1785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6B7015-6EC1-412D-AE35-A0BEEDBECC8A}" type="pres">
      <dgm:prSet presAssocID="{21978934-2A95-4B02-A84F-0337772DFC60}" presName="upArrow" presStyleLbl="node1" presStyleIdx="1" presStyleCnt="2"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B1E0F0E9-30DD-41DD-8E64-B4CC1CA3DAAB}" type="pres">
      <dgm:prSet presAssocID="{21978934-2A95-4B02-A84F-0337772DFC60}" presName="upArrowText" presStyleLbl="revTx" presStyleIdx="1" presStyleCnt="2" custScaleX="172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AD597D-3D12-4BEC-8FFF-4A5ED8057168}" srcId="{94F9BB69-5776-40D0-B10C-9486C83941FE}" destId="{21978934-2A95-4B02-A84F-0337772DFC60}" srcOrd="1" destOrd="0" parTransId="{E47B8E8D-3F94-4F2D-8426-9ADC6B28D35E}" sibTransId="{D7969ABC-3138-4B3D-AB71-1017503B658D}"/>
    <dgm:cxn modelId="{5CD1E7DC-0BA9-ED45-9E1E-A95BF5A2A518}" type="presOf" srcId="{2FC79F32-75B9-4C2D-B5FD-FC05A78CB40F}" destId="{8BD9918A-FB67-4121-84C4-08AB00837D2F}" srcOrd="0" destOrd="0" presId="urn:microsoft.com/office/officeart/2005/8/layout/arrow3"/>
    <dgm:cxn modelId="{3A7A1263-059C-4215-9EDC-D9F88C0EA8F1}" srcId="{94F9BB69-5776-40D0-B10C-9486C83941FE}" destId="{2FC79F32-75B9-4C2D-B5FD-FC05A78CB40F}" srcOrd="0" destOrd="0" parTransId="{1DFD3B89-AC95-48D9-92A5-DF0FAF7238A1}" sibTransId="{002BA79B-D68B-41E3-A12F-A45231076DD9}"/>
    <dgm:cxn modelId="{FF98AD77-87C6-AB46-9F09-88842070044C}" type="presOf" srcId="{94F9BB69-5776-40D0-B10C-9486C83941FE}" destId="{929584EF-8012-4B51-914B-AC3E4FD75B52}" srcOrd="0" destOrd="0" presId="urn:microsoft.com/office/officeart/2005/8/layout/arrow3"/>
    <dgm:cxn modelId="{A063D593-CAF1-2A42-8E19-19A665391F5D}" type="presOf" srcId="{21978934-2A95-4B02-A84F-0337772DFC60}" destId="{B1E0F0E9-30DD-41DD-8E64-B4CC1CA3DAAB}" srcOrd="0" destOrd="0" presId="urn:microsoft.com/office/officeart/2005/8/layout/arrow3"/>
    <dgm:cxn modelId="{0BE165EA-32B2-F94A-A6B7-FB3D9B34E00D}" type="presParOf" srcId="{929584EF-8012-4B51-914B-AC3E4FD75B52}" destId="{195EB819-5F94-4A09-B343-E332F595D451}" srcOrd="0" destOrd="0" presId="urn:microsoft.com/office/officeart/2005/8/layout/arrow3"/>
    <dgm:cxn modelId="{8F2B5013-DFC1-9C42-85BE-7F4057FBE2D0}" type="presParOf" srcId="{929584EF-8012-4B51-914B-AC3E4FD75B52}" destId="{20C74059-DB8A-4D59-AE3C-A8F9EB4775B2}" srcOrd="1" destOrd="0" presId="urn:microsoft.com/office/officeart/2005/8/layout/arrow3"/>
    <dgm:cxn modelId="{EBBAD04C-8908-1D44-8B45-631DFCE80C2D}" type="presParOf" srcId="{929584EF-8012-4B51-914B-AC3E4FD75B52}" destId="{8BD9918A-FB67-4121-84C4-08AB00837D2F}" srcOrd="2" destOrd="0" presId="urn:microsoft.com/office/officeart/2005/8/layout/arrow3"/>
    <dgm:cxn modelId="{C635F416-3732-2345-ABA7-AD8CF873AD36}" type="presParOf" srcId="{929584EF-8012-4B51-914B-AC3E4FD75B52}" destId="{D06B7015-6EC1-412D-AE35-A0BEEDBECC8A}" srcOrd="3" destOrd="0" presId="urn:microsoft.com/office/officeart/2005/8/layout/arrow3"/>
    <dgm:cxn modelId="{1FBF05B9-AC08-EB4A-B313-D5B7C3BF54D1}" type="presParOf" srcId="{929584EF-8012-4B51-914B-AC3E4FD75B52}" destId="{B1E0F0E9-30DD-41DD-8E64-B4CC1CA3DAA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EB819-5F94-4A09-B343-E332F595D451}">
      <dsp:nvSpPr>
        <dsp:cNvPr id="0" name=""/>
        <dsp:cNvSpPr/>
      </dsp:nvSpPr>
      <dsp:spPr>
        <a:xfrm rot="21300000">
          <a:off x="10729" y="1482233"/>
          <a:ext cx="3255141" cy="388333"/>
        </a:xfrm>
        <a:prstGeom prst="mathMinus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74059-DB8A-4D59-AE3C-A8F9EB4775B2}">
      <dsp:nvSpPr>
        <dsp:cNvPr id="0" name=""/>
        <dsp:cNvSpPr/>
      </dsp:nvSpPr>
      <dsp:spPr>
        <a:xfrm>
          <a:off x="393192" y="167640"/>
          <a:ext cx="982980" cy="1341120"/>
        </a:xfrm>
        <a:prstGeom prst="downArrow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9918A-FB67-4121-84C4-08AB00837D2F}">
      <dsp:nvSpPr>
        <dsp:cNvPr id="0" name=""/>
        <dsp:cNvSpPr/>
      </dsp:nvSpPr>
      <dsp:spPr>
        <a:xfrm>
          <a:off x="1325025" y="0"/>
          <a:ext cx="1871656" cy="140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Eliminate Weeds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1325025" y="0"/>
        <a:ext cx="1871656" cy="1408176"/>
      </dsp:txXfrm>
    </dsp:sp>
    <dsp:sp modelId="{D06B7015-6EC1-412D-AE35-A0BEEDBECC8A}">
      <dsp:nvSpPr>
        <dsp:cNvPr id="0" name=""/>
        <dsp:cNvSpPr/>
      </dsp:nvSpPr>
      <dsp:spPr>
        <a:xfrm>
          <a:off x="1900428" y="1844040"/>
          <a:ext cx="982980" cy="1341120"/>
        </a:xfrm>
        <a:prstGeom prst="upArrow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0F0E9-30DD-41DD-8E64-B4CC1CA3DAAB}">
      <dsp:nvSpPr>
        <dsp:cNvPr id="0" name=""/>
        <dsp:cNvSpPr/>
      </dsp:nvSpPr>
      <dsp:spPr>
        <a:xfrm>
          <a:off x="113480" y="1944624"/>
          <a:ext cx="1804531" cy="140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02060"/>
              </a:solidFill>
            </a:rPr>
            <a:t>Preserve Desired Plants</a:t>
          </a:r>
          <a:endParaRPr lang="en-US" sz="2400" b="1" kern="1200" dirty="0">
            <a:solidFill>
              <a:srgbClr val="002060"/>
            </a:solidFill>
          </a:endParaRPr>
        </a:p>
      </dsp:txBody>
      <dsp:txXfrm>
        <a:off x="113480" y="1944624"/>
        <a:ext cx="1804531" cy="1408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98A2-F739-634B-B137-860B0D16EE61}" type="datetimeFigureOut">
              <a:rPr lang="en-US" smtClean="0"/>
              <a:t>3/15/13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8ACE4-AAC3-BC4F-B293-2B7FA983D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200" kern="12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Although</a:t>
            </a:r>
            <a:r>
              <a:rPr lang="en-US" sz="1200" kern="1200" baseline="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baseline="0" dirty="0" err="1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PennDOT</a:t>
            </a:r>
            <a:r>
              <a:rPr lang="en-US" sz="1200" kern="1200" baseline="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 does not currently use biological methods,</a:t>
            </a:r>
            <a:r>
              <a:rPr lang="en-US" sz="1200" kern="12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 the release of </a:t>
            </a:r>
            <a:r>
              <a:rPr lang="en-US" sz="1200" i="1" kern="1200" dirty="0" err="1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Galerucella</a:t>
            </a:r>
            <a:r>
              <a:rPr lang="en-US" sz="1200" kern="12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 beetles to feed on the noxious weed purple loosestrife is an example. </a:t>
            </a:r>
            <a:r>
              <a:rPr lang="en-US" sz="1200" kern="120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Barrier</a:t>
            </a:r>
            <a:r>
              <a:rPr lang="en-US" sz="1200" kern="1200" baseline="0" dirty="0" smtClean="0">
                <a:solidFill>
                  <a:schemeClr val="accent4"/>
                </a:solidFill>
                <a:latin typeface="+mn-lt"/>
                <a:ea typeface="ＭＳ Ｐゴシック" charset="-128"/>
                <a:cs typeface="ＭＳ Ｐゴシック" charset="-128"/>
              </a:rPr>
              <a:t> mats is example of mechanical control.</a:t>
            </a:r>
            <a:endParaRPr lang="en-US" dirty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B3983B-B0B7-4497-AD2C-2823E3315337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6AA80C-906A-AD48-BBED-9B6ED9E3DCEC}" type="slidenum">
              <a:rPr lang="en-US" sz="1200">
                <a:latin typeface="Calibri" charset="0"/>
              </a:rPr>
              <a:pPr eaLnBrk="1" hangingPunct="1"/>
              <a:t>27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DD54BE-CA87-B044-9EF5-93195203ED5A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92FB53-AB59-F140-98D5-4E9834053F7F}" type="slidenum">
              <a:rPr lang="en-US" sz="1200">
                <a:latin typeface="Calibri" charset="0"/>
              </a:rPr>
              <a:pPr eaLnBrk="1" hangingPunct="1"/>
              <a:t>29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B0A83C-5557-7546-8EC5-E5749AAB7EB3}" type="slidenum">
              <a:rPr lang="en-US" sz="1200">
                <a:latin typeface="Calibri" charset="0"/>
              </a:rPr>
              <a:pPr eaLnBrk="1" hangingPunct="1"/>
              <a:t>30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Control methods (cultural,</a:t>
            </a:r>
            <a:r>
              <a:rPr lang="en-US" baseline="0" dirty="0" smtClean="0"/>
              <a:t> mechanical, chemical, biological)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8ACE4-AAC3-BC4F-B293-2B7FA983D3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33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Mobility is affected by both herbicide chemistry and the amount of time it takes injury to occur. </a:t>
            </a:r>
            <a:r>
              <a:rPr lang="en-US" dirty="0" smtClean="0"/>
              <a:t>Some</a:t>
            </a:r>
            <a:r>
              <a:rPr lang="en-US" baseline="0" dirty="0" smtClean="0"/>
              <a:t> applications target the entire plant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bareground</a:t>
            </a:r>
            <a:r>
              <a:rPr lang="en-US" baseline="0" dirty="0" smtClean="0"/>
              <a:t>, brush control) and some do not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krenite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sidetrim</a:t>
            </a:r>
            <a:r>
              <a:rPr lang="en-US" baseline="0" dirty="0" smtClean="0"/>
              <a:t> program).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(left): typically arrangement of vascular tissue in </a:t>
            </a:r>
            <a:r>
              <a:rPr lang="en-US" baseline="0" dirty="0" err="1" smtClean="0"/>
              <a:t>dicot</a:t>
            </a:r>
            <a:r>
              <a:rPr lang="en-US" baseline="0" dirty="0" smtClean="0"/>
              <a:t> stem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Photo (right): phloem and xylem tissue in cross-section of </a:t>
            </a:r>
            <a:r>
              <a:rPr lang="en-US" i="1" baseline="0" dirty="0" err="1" smtClean="0"/>
              <a:t>Cucurbita</a:t>
            </a:r>
            <a:r>
              <a:rPr lang="en-US" i="0" baseline="0" dirty="0" smtClean="0"/>
              <a:t> (cucumber) stem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baseline="0" dirty="0" smtClean="0"/>
              <a:t>Xylem-mobile</a:t>
            </a:r>
            <a:r>
              <a:rPr lang="en-US" baseline="0" dirty="0" smtClean="0"/>
              <a:t> herbicides, mainly photosynthetic inhibitors, usually move only through the xylem or upward in the plant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</a:t>
            </a:r>
            <a:r>
              <a:rPr lang="en-US" i="1" baseline="0" dirty="0" err="1" smtClean="0"/>
              <a:t>diuron</a:t>
            </a:r>
            <a:r>
              <a:rPr lang="en-US" i="0" baseline="0" dirty="0" smtClean="0"/>
              <a:t>, </a:t>
            </a:r>
            <a:r>
              <a:rPr lang="en-US" i="0" baseline="0" dirty="0" err="1" smtClean="0"/>
              <a:t>Karmex</a:t>
            </a:r>
            <a:r>
              <a:rPr lang="en-US" i="0" baseline="0" dirty="0" smtClean="0"/>
              <a:t> XP and </a:t>
            </a:r>
            <a:r>
              <a:rPr lang="en-US" i="0" baseline="0" dirty="0" err="1" smtClean="0"/>
              <a:t>Krovar</a:t>
            </a:r>
            <a:r>
              <a:rPr lang="en-US" i="0" baseline="0" dirty="0" smtClean="0"/>
              <a:t> I; </a:t>
            </a:r>
            <a:r>
              <a:rPr lang="en-US" i="1" baseline="0" dirty="0" err="1" smtClean="0"/>
              <a:t>bromacil</a:t>
            </a:r>
            <a:r>
              <a:rPr lang="en-US" i="0" baseline="0" dirty="0" smtClean="0"/>
              <a:t>, </a:t>
            </a:r>
            <a:r>
              <a:rPr lang="en-US" i="0" baseline="0" dirty="0" err="1" smtClean="0"/>
              <a:t>Krovar</a:t>
            </a:r>
            <a:r>
              <a:rPr lang="en-US" i="0" baseline="0" dirty="0" smtClean="0"/>
              <a:t> I; </a:t>
            </a:r>
            <a:r>
              <a:rPr lang="en-US" i="1" baseline="0" dirty="0" err="1" smtClean="0"/>
              <a:t>hexazinone</a:t>
            </a:r>
            <a:r>
              <a:rPr lang="en-US" i="0" baseline="0" dirty="0" smtClean="0"/>
              <a:t>, </a:t>
            </a:r>
            <a:r>
              <a:rPr lang="en-US" i="0" baseline="0" dirty="0" err="1" smtClean="0"/>
              <a:t>Velpar</a:t>
            </a:r>
            <a:r>
              <a:rPr lang="en-US" i="0" baseline="0" dirty="0" smtClean="0"/>
              <a:t>).  </a:t>
            </a:r>
          </a:p>
          <a:p>
            <a:r>
              <a:rPr lang="en-US" i="0" u="sng" baseline="0" dirty="0" smtClean="0"/>
              <a:t>Phloem-mobile</a:t>
            </a:r>
            <a:r>
              <a:rPr lang="en-US" i="0" baseline="0" dirty="0" smtClean="0"/>
              <a:t> herbicides move both upward and downward in the plant (</a:t>
            </a:r>
            <a:r>
              <a:rPr lang="en-US" i="0" baseline="0" dirty="0" err="1" smtClean="0"/>
              <a:t>eg</a:t>
            </a:r>
            <a:r>
              <a:rPr lang="en-US" i="0" baseline="0" dirty="0" smtClean="0"/>
              <a:t>, </a:t>
            </a:r>
            <a:r>
              <a:rPr lang="en-US" i="1" baseline="0" dirty="0" err="1" smtClean="0"/>
              <a:t>glyphosate</a:t>
            </a:r>
            <a:r>
              <a:rPr lang="en-US" i="0" baseline="0" dirty="0" smtClean="0"/>
              <a:t>, </a:t>
            </a:r>
            <a:r>
              <a:rPr lang="en-US" i="0" baseline="0" dirty="0" err="1" smtClean="0"/>
              <a:t>Glyphomate</a:t>
            </a:r>
            <a:r>
              <a:rPr lang="en-US" i="0" baseline="0" dirty="0" smtClean="0"/>
              <a:t> 41 and </a:t>
            </a:r>
            <a:r>
              <a:rPr lang="en-US" i="0" baseline="0" dirty="0" err="1" smtClean="0"/>
              <a:t>Aquaneat</a:t>
            </a:r>
            <a:r>
              <a:rPr lang="en-US" i="0" baseline="0" dirty="0" smtClean="0"/>
              <a:t>; </a:t>
            </a:r>
            <a:r>
              <a:rPr lang="en-US" i="1" baseline="0" dirty="0" err="1" smtClean="0"/>
              <a:t>triclopyr</a:t>
            </a:r>
            <a:r>
              <a:rPr lang="en-US" i="0" baseline="0" dirty="0" smtClean="0"/>
              <a:t>, </a:t>
            </a:r>
            <a:r>
              <a:rPr lang="en-US" i="0" baseline="0" dirty="0" err="1" smtClean="0"/>
              <a:t>Garlon</a:t>
            </a:r>
            <a:r>
              <a:rPr lang="en-US" i="0" baseline="0" dirty="0" smtClean="0"/>
              <a:t> 3A and Tahoe 4E; </a:t>
            </a:r>
            <a:r>
              <a:rPr lang="en-US" i="1" baseline="0" dirty="0" err="1" smtClean="0"/>
              <a:t>metsulfuron</a:t>
            </a:r>
            <a:r>
              <a:rPr lang="en-US" i="0" baseline="0" dirty="0" smtClean="0"/>
              <a:t>, Oust Extra, </a:t>
            </a:r>
            <a:r>
              <a:rPr lang="en-US" i="0" baseline="0" dirty="0" err="1" smtClean="0"/>
              <a:t>Excort</a:t>
            </a:r>
            <a:r>
              <a:rPr lang="en-US" i="0" baseline="0" dirty="0" smtClean="0"/>
              <a:t> XP; </a:t>
            </a:r>
            <a:r>
              <a:rPr lang="en-US" i="1" baseline="0" dirty="0" err="1" smtClean="0"/>
              <a:t>imazapyr</a:t>
            </a:r>
            <a:r>
              <a:rPr lang="en-US" i="0" baseline="0" dirty="0" smtClean="0"/>
              <a:t>, Arsenal).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*Phloem-mobile herbicides are most effective when applied to perennial plants in late summer and fall; the herbicides move belowground with the flow of sugars from leaves into perennial storage structures.</a:t>
            </a:r>
          </a:p>
          <a:p>
            <a:endParaRPr lang="en-US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baseline="0" dirty="0" smtClean="0"/>
              <a:t>Due to rapid injury, </a:t>
            </a:r>
            <a:r>
              <a:rPr lang="en-US" i="0" u="sng" baseline="0" dirty="0" smtClean="0"/>
              <a:t>contact herbicides</a:t>
            </a:r>
            <a:r>
              <a:rPr lang="en-US" i="0" baseline="0" dirty="0" smtClean="0"/>
              <a:t> such as </a:t>
            </a:r>
            <a:r>
              <a:rPr lang="en-US" i="1" baseline="0" dirty="0" err="1" smtClean="0"/>
              <a:t>diquat</a:t>
            </a:r>
            <a:r>
              <a:rPr lang="en-US" i="0" baseline="0" dirty="0" smtClean="0"/>
              <a:t> (Reward) do not have time to move out of treated parts of the plant.  </a:t>
            </a:r>
            <a:r>
              <a:rPr lang="en-US" i="1" baseline="0" dirty="0" err="1" smtClean="0"/>
              <a:t>Pendimethalin</a:t>
            </a:r>
            <a:r>
              <a:rPr lang="en-US" i="0" baseline="0" dirty="0" smtClean="0"/>
              <a:t> (Pendulum </a:t>
            </a:r>
            <a:r>
              <a:rPr lang="en-US" i="0" baseline="0" dirty="0" err="1" smtClean="0"/>
              <a:t>AquaCap</a:t>
            </a:r>
            <a:r>
              <a:rPr lang="en-US" i="0" baseline="0" dirty="0" smtClean="0"/>
              <a:t>) controls weeds from seed, or </a:t>
            </a:r>
            <a:r>
              <a:rPr lang="en-US" i="0" u="none" baseline="0" dirty="0" err="1" smtClean="0"/>
              <a:t>preemergence</a:t>
            </a:r>
            <a:r>
              <a:rPr lang="en-US" i="0" baseline="0" dirty="0" smtClean="0"/>
              <a:t>, by acting at the growing points of root and shoot through soil contact but will not affect weeds that have already germinated.  </a:t>
            </a:r>
            <a:r>
              <a:rPr lang="en-US" i="1" baseline="0" dirty="0" err="1" smtClean="0"/>
              <a:t>Fosamine</a:t>
            </a:r>
            <a:r>
              <a:rPr lang="en-US" i="0" baseline="0" dirty="0" smtClean="0"/>
              <a:t> (</a:t>
            </a:r>
            <a:r>
              <a:rPr lang="en-US" i="0" baseline="0" dirty="0" err="1" smtClean="0"/>
              <a:t>Krenite</a:t>
            </a:r>
            <a:r>
              <a:rPr lang="en-US" i="0" baseline="0" dirty="0" smtClean="0"/>
              <a:t>) is used to </a:t>
            </a:r>
            <a:r>
              <a:rPr lang="en-US" i="0" baseline="0" dirty="0" err="1" smtClean="0"/>
              <a:t>sidetrim</a:t>
            </a:r>
            <a:r>
              <a:rPr lang="en-US" i="0" baseline="0" dirty="0" smtClean="0"/>
              <a:t> encroaching brush because it prevents treated buds from opening without killing the woody stem tissue.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-65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5BB31F-F875-42EE-A431-58A006858521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the portion of the canopy that was contacted is injured.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Herbicide</a:t>
            </a:r>
            <a:r>
              <a:rPr lang="en-US" baseline="0" dirty="0" smtClean="0"/>
              <a:t> selectivity is influenced by application dosage and timing.  Over-application of selective herbicides may result in injury to non-targets that would not be sensitive at lower rates.  Nonselective herbicides may be used selectively through application timing to actively growing targets while non-targets are inactive.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selective application.  </a:t>
            </a:r>
            <a:r>
              <a:rPr lang="en-US" dirty="0" err="1" smtClean="0"/>
              <a:t>Garlon</a:t>
            </a:r>
            <a:r>
              <a:rPr lang="en-US" dirty="0" smtClean="0"/>
              <a:t> 3A plus Vanquish was applied to this poison hemlock growing in grass.  The selective herbicides</a:t>
            </a:r>
          </a:p>
          <a:p>
            <a:r>
              <a:rPr lang="en-US" dirty="0" smtClean="0"/>
              <a:t>have injured the poison hemlock and caused the twisting characteristic of synthetic </a:t>
            </a:r>
            <a:r>
              <a:rPr lang="en-US" dirty="0" err="1" smtClean="0"/>
              <a:t>auxin</a:t>
            </a:r>
            <a:r>
              <a:rPr lang="en-US" dirty="0" smtClean="0"/>
              <a:t>-type herbicides (or 'broadleaf' herbicides).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8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099293-C78C-408F-8E4E-01B61E0BB02D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Resistance occurs when a species that was originally</a:t>
            </a:r>
            <a:r>
              <a:rPr lang="en-US" baseline="0" dirty="0" smtClean="0"/>
              <a:t> controlled by a product is no longer controlled at rates that were previously effective.  Resistance occurs when there are subpopulations or biotypes within a species that are not as vulnerable to a pesticide as the rest of a population.  Repeated use of the herbicide results in selection for the resistant biotype, which will dominate the population over time.  </a:t>
            </a:r>
            <a:r>
              <a:rPr lang="en-US" baseline="0" dirty="0" err="1" smtClean="0"/>
              <a:t>Atrazine</a:t>
            </a:r>
            <a:r>
              <a:rPr lang="en-US" baseline="0" dirty="0" smtClean="0"/>
              <a:t> is a photosynthesis inhibitor.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dirty="0" err="1" smtClean="0"/>
              <a:t>glyphosate</a:t>
            </a:r>
            <a:r>
              <a:rPr lang="en-US" dirty="0" smtClean="0"/>
              <a:t>-resistant </a:t>
            </a:r>
            <a:r>
              <a:rPr lang="en-US" dirty="0" err="1" smtClean="0"/>
              <a:t>marestail</a:t>
            </a:r>
            <a:r>
              <a:rPr lang="en-US" dirty="0" smtClean="0"/>
              <a:t> (</a:t>
            </a:r>
            <a:r>
              <a:rPr lang="en-US" dirty="0" err="1" smtClean="0"/>
              <a:t>Conyza</a:t>
            </a:r>
            <a:r>
              <a:rPr lang="en-US" dirty="0" smtClean="0"/>
              <a:t> </a:t>
            </a:r>
            <a:r>
              <a:rPr lang="en-US" dirty="0" err="1" smtClean="0"/>
              <a:t>canadensis</a:t>
            </a:r>
            <a:r>
              <a:rPr lang="en-US" dirty="0" smtClean="0"/>
              <a:t>) in a field of Roundup-ready soybeans.  Some </a:t>
            </a:r>
            <a:r>
              <a:rPr lang="en-US" dirty="0" err="1" smtClean="0"/>
              <a:t>marestail</a:t>
            </a:r>
            <a:r>
              <a:rPr lang="en-US" dirty="0" smtClean="0"/>
              <a:t> is dead, some is</a:t>
            </a:r>
            <a:r>
              <a:rPr lang="en-US" baseline="0" dirty="0" smtClean="0"/>
              <a:t> </a:t>
            </a:r>
            <a:r>
              <a:rPr lang="en-US" dirty="0" smtClean="0"/>
              <a:t>unaffected.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B1EFE-C755-412F-BD2B-92E3110CA4B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Life </a:t>
            </a:r>
            <a:r>
              <a:rPr lang="en-US" sz="1800" dirty="0"/>
              <a:t>cycle defines the period from germination to seed </a:t>
            </a:r>
            <a:r>
              <a:rPr lang="en-US" sz="1800" dirty="0" smtClean="0"/>
              <a:t>set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9AF8-8630-4138-9983-78C5BD14D02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596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9AF8-8630-4138-9983-78C5BD14D02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03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Herbicides can move rapidly</a:t>
            </a:r>
            <a:r>
              <a:rPr lang="en-US" baseline="0" dirty="0" smtClean="0"/>
              <a:t> with the water.</a:t>
            </a:r>
          </a:p>
          <a:p>
            <a:r>
              <a:rPr lang="en-US" baseline="0" dirty="0" smtClean="0"/>
              <a:t>Shallow layer of soil offers greater possibility for herbicides to </a:t>
            </a:r>
            <a:r>
              <a:rPr lang="en-US" baseline="0" smtClean="0"/>
              <a:t>leach through.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8ACE4-AAC3-BC4F-B293-2B7FA983D3C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38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for slopes and outlets.</a:t>
            </a:r>
          </a:p>
          <a:p>
            <a:r>
              <a:rPr lang="en-US" dirty="0" smtClean="0"/>
              <a:t>Look for water.</a:t>
            </a:r>
          </a:p>
          <a:p>
            <a:r>
              <a:rPr lang="en-US" dirty="0" smtClean="0"/>
              <a:t>Use aquatically approved herbicides</a:t>
            </a:r>
            <a:r>
              <a:rPr lang="en-US" baseline="0" dirty="0" smtClean="0"/>
              <a:t> near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8ACE4-AAC3-BC4F-B293-2B7FA983D3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329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848FDE-90A0-B642-90B2-13A53BD46201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Record</a:t>
            </a:r>
            <a:r>
              <a:rPr lang="en-US" baseline="0" dirty="0" smtClean="0"/>
              <a:t> t</a:t>
            </a:r>
            <a:r>
              <a:rPr lang="en-US" dirty="0" smtClean="0"/>
              <a:t>argets, materials used, time spent, operators, and work completed 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1D43C2-4981-4621-BDE6-07B786220C7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D12234-7E76-4B22-A230-BF29ED34C2EA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2278A9-1D86-194E-AC94-54B340111FAF}" type="slidenum">
              <a:rPr lang="en-US" sz="1200">
                <a:latin typeface="Calibri" charset="0"/>
              </a:rPr>
              <a:pPr eaLnBrk="1" hangingPunct="1"/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5D5E38-ABFC-914E-BC55-119B9B489885}" type="slidenum">
              <a:rPr lang="en-US" sz="1200">
                <a:latin typeface="Calibri" charset="0"/>
              </a:rPr>
              <a:pPr eaLnBrk="1" hangingPunct="1"/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7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0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1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5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8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6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5">
                <a:lumMod val="50000"/>
              </a:schemeClr>
            </a:gs>
            <a:gs pos="79000">
              <a:schemeClr val="bg1"/>
            </a:gs>
            <a:gs pos="99000">
              <a:schemeClr val="accent5">
                <a:lumMod val="40000"/>
                <a:lumOff val="60000"/>
              </a:schemeClr>
            </a:gs>
          </a:gsLst>
          <a:lin ang="60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1A485-CF58-5F4A-9A38-4A5917E82D56}" type="datetimeFigureOut">
              <a:rPr lang="en-US" smtClean="0"/>
              <a:t>3/15/13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77A2A-976D-D141-817F-C315FA399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7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88449"/>
            <a:ext cx="7772400" cy="2412001"/>
          </a:xfrm>
        </p:spPr>
        <p:txBody>
          <a:bodyPr>
            <a:normAutofit/>
          </a:bodyPr>
          <a:lstStyle/>
          <a:p>
            <a:r>
              <a:rPr lang="en-US" dirty="0" smtClean="0"/>
              <a:t>Use and Characteristics of Herbicides for Non-crop Weed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Category 10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5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What: Target Thresholds</a:t>
            </a:r>
            <a:endParaRPr lang="en-US" sz="3200" b="1" dirty="0">
              <a:ea typeface="+mj-ea"/>
            </a:endParaRPr>
          </a:p>
        </p:txBody>
      </p:sp>
      <p:sp>
        <p:nvSpPr>
          <p:cNvPr id="122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Book Antiqua" charset="0"/>
                <a:cs typeface="ＭＳ Ｐゴシック" charset="0"/>
              </a:rPr>
              <a:t>A threshold is a level of weed infestation that justifies a control measure.</a:t>
            </a:r>
          </a:p>
          <a:p>
            <a:pPr eaLnBrk="1" hangingPunct="1"/>
            <a:endParaRPr lang="en-US">
              <a:latin typeface="Book Antiqua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Book Antiqua" charset="0"/>
                <a:cs typeface="ＭＳ Ｐゴシック" charset="0"/>
              </a:rPr>
              <a:t>Determine: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Where is the weed?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How many weeds are there?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How big are the weeds?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How fast growing and aggressive are the weeds?</a:t>
            </a:r>
          </a:p>
          <a:p>
            <a:pPr eaLnBrk="1" hangingPunct="1">
              <a:buFont typeface="Wingdings 3" charset="0"/>
              <a:buNone/>
            </a:pPr>
            <a:endParaRPr lang="en-US">
              <a:latin typeface="Book Antiqua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Scouting &amp;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Scouting</a:t>
            </a:r>
          </a:p>
          <a:p>
            <a:pPr lvl="1"/>
            <a:r>
              <a:rPr lang="en-US" dirty="0" smtClean="0"/>
              <a:t>Determine whether pest levels are approaching the threshold.</a:t>
            </a:r>
            <a:endParaRPr lang="en-US" dirty="0"/>
          </a:p>
          <a:p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Watching to see if control efforts succeeded.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1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" y="116632"/>
            <a:ext cx="1234480" cy="6858000"/>
          </a:xfrm>
        </p:spPr>
        <p:txBody>
          <a:bodyPr vert="wordArtVert"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Monitoring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11" y="303989"/>
            <a:ext cx="7316245" cy="622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43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8520" y="116632"/>
            <a:ext cx="1234480" cy="6858000"/>
          </a:xfrm>
        </p:spPr>
        <p:txBody>
          <a:bodyPr vert="wordArtVert"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Monitoring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1" y="1290638"/>
            <a:ext cx="80295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08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information you need to anticipate future pest problems and prepare in advance.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92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ea typeface="+mj-ea"/>
                <a:cs typeface="+mj-cs"/>
              </a:rPr>
              <a:t>Recording: M-609 Form</a:t>
            </a:r>
            <a:endParaRPr lang="en-US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5529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109663"/>
            <a:ext cx="7239000" cy="5624512"/>
          </a:xfr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6512" y="243408"/>
            <a:ext cx="1234480" cy="6858000"/>
          </a:xfrm>
        </p:spPr>
        <p:txBody>
          <a:bodyPr vert="wordArtVert"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Evaluation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28" y="604989"/>
            <a:ext cx="7782352" cy="113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28" y="1757118"/>
            <a:ext cx="7782352" cy="376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45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Integrated Vegetation Management (IVM)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Cultural</a:t>
            </a:r>
          </a:p>
          <a:p>
            <a:r>
              <a:rPr lang="en-US" dirty="0" smtClean="0"/>
              <a:t>Mechanical</a:t>
            </a:r>
          </a:p>
          <a:p>
            <a:r>
              <a:rPr lang="en-US" dirty="0" smtClean="0"/>
              <a:t>Biological</a:t>
            </a:r>
          </a:p>
          <a:p>
            <a:r>
              <a:rPr lang="en-US" dirty="0" smtClean="0"/>
              <a:t>Chemical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Using them in a coordinated fashion to complement one another.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2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DSC0006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12766"/>
          <a:stretch>
            <a:fillRect/>
          </a:stretch>
        </p:blipFill>
        <p:spPr>
          <a:xfrm>
            <a:off x="1371600" y="1447800"/>
            <a:ext cx="6464300" cy="4229100"/>
          </a:xfr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PennDOT</a:t>
            </a:r>
            <a:r>
              <a:rPr lang="en-US" dirty="0" smtClean="0">
                <a:ea typeface="+mj-ea"/>
                <a:cs typeface="+mj-cs"/>
              </a:rPr>
              <a:t> IVM Objectives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4221088"/>
            <a:ext cx="3187824" cy="230832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Erosion Control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Visibility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Low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Maintenance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Noxious/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invasives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IVM and Total Vegetation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Uses the proper materials at the minimum rates necessary, based on the conditions at the site (e.g., soil type, weed pressure)</a:t>
            </a:r>
            <a:endParaRPr lang="en-US" dirty="0"/>
          </a:p>
          <a:p>
            <a:pPr>
              <a:spcBef>
                <a:spcPts val="624"/>
              </a:spcBef>
            </a:pPr>
            <a:r>
              <a:rPr lang="en-US" dirty="0" smtClean="0"/>
              <a:t>Example of IVM, dividing treatment sites into three categories</a:t>
            </a:r>
          </a:p>
          <a:p>
            <a:pPr lvl="1"/>
            <a:r>
              <a:rPr lang="en-US" dirty="0" smtClean="0"/>
              <a:t>Normal areas</a:t>
            </a:r>
          </a:p>
          <a:p>
            <a:pPr lvl="1"/>
            <a:r>
              <a:rPr lang="en-US" dirty="0" smtClean="0"/>
              <a:t>Sensitive areas</a:t>
            </a:r>
          </a:p>
          <a:p>
            <a:pPr lvl="1"/>
            <a:r>
              <a:rPr lang="en-US" dirty="0" smtClean="0"/>
              <a:t>Difficult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5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Herbicide Characteristics</a:t>
            </a:r>
          </a:p>
          <a:p>
            <a:r>
              <a:rPr lang="en-US" dirty="0" smtClean="0"/>
              <a:t>Site Characteristics</a:t>
            </a:r>
          </a:p>
          <a:p>
            <a:r>
              <a:rPr lang="en-US" dirty="0" smtClean="0"/>
              <a:t>Herbicide Application Techniques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6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IVM and Selective Vegetation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between preserving desirable vegetation and controlling undesirable vegetation.</a:t>
            </a:r>
          </a:p>
          <a:p>
            <a:r>
              <a:rPr lang="en-US" dirty="0" smtClean="0"/>
              <a:t>Begins with….</a:t>
            </a:r>
          </a:p>
          <a:p>
            <a:pPr lvl="1"/>
            <a:r>
              <a:rPr lang="en-US" dirty="0" smtClean="0"/>
              <a:t>Determining targets</a:t>
            </a:r>
          </a:p>
          <a:p>
            <a:pPr lvl="1"/>
            <a:r>
              <a:rPr lang="en-US" dirty="0" smtClean="0"/>
              <a:t>Setting thresholds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5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Zone - Border Zone</a:t>
            </a:r>
            <a:endParaRPr lang="en-US" dirty="0"/>
          </a:p>
        </p:txBody>
      </p:sp>
      <p:pic>
        <p:nvPicPr>
          <p:cNvPr id="4" name="Content Placeholder 3" descr="TransmissionZon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" b="339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671403" y="5693721"/>
            <a:ext cx="192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www.ameren.com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2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Roadside Vegetation Management Zones</a:t>
            </a:r>
            <a:endParaRPr lang="en-US" dirty="0"/>
          </a:p>
        </p:txBody>
      </p:sp>
      <p:pic>
        <p:nvPicPr>
          <p:cNvPr id="5" name="Content Placeholder 4" descr="IMG_04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790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800"/>
            <a:ext cx="83820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What: Target Priorities</a:t>
            </a:r>
            <a:endParaRPr lang="en-US" sz="3200" b="1" dirty="0">
              <a:ea typeface="+mj-ea"/>
            </a:endParaRPr>
          </a:p>
        </p:txBody>
      </p:sp>
      <p:sp>
        <p:nvSpPr>
          <p:cNvPr id="11267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4953000" cy="29384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>
              <a:latin typeface="Book Antiqua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 3" charset="0"/>
              <a:buNone/>
            </a:pPr>
            <a:r>
              <a:rPr lang="en-US" u="sng">
                <a:latin typeface="Book Antiqua" charset="0"/>
                <a:cs typeface="ＭＳ Ｐゴシック" charset="0"/>
              </a:rPr>
              <a:t>Desired plants</a:t>
            </a:r>
            <a:r>
              <a:rPr lang="en-US">
                <a:latin typeface="Book Antiqua" charset="0"/>
                <a:cs typeface="ＭＳ Ｐゴシック" charset="0"/>
              </a:rPr>
              <a:t>: 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Book Antiqua" charset="0"/>
                <a:cs typeface="ＭＳ Ｐゴシック" charset="0"/>
              </a:rPr>
              <a:t>Occupy space in the place of weeds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Book Antiqua" charset="0"/>
                <a:cs typeface="ＭＳ Ｐゴシック" charset="0"/>
              </a:rPr>
              <a:t>Preserve visibility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Book Antiqua" charset="0"/>
                <a:cs typeface="ＭＳ Ｐゴシック" charset="0"/>
              </a:rPr>
              <a:t>May need to be sacrificed in order to control weeds</a:t>
            </a:r>
          </a:p>
          <a:p>
            <a:pPr eaLnBrk="1" hangingPunct="1">
              <a:lnSpc>
                <a:spcPct val="90000"/>
              </a:lnSpc>
            </a:pPr>
            <a:endParaRPr lang="en-US">
              <a:latin typeface="Book Antiqua" charset="0"/>
              <a:cs typeface="ＭＳ Ｐゴシック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334000" y="1371600"/>
          <a:ext cx="3276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685800" y="4800600"/>
            <a:ext cx="777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700" b="1" u="sng" dirty="0">
                <a:latin typeface="+mn-lt"/>
                <a:ea typeface="ＭＳ Ｐゴシック" pitchFamily="-110" charset="-128"/>
                <a:cs typeface="+mn-cs"/>
              </a:rPr>
              <a:t>Goal</a:t>
            </a:r>
            <a:r>
              <a:rPr lang="en-US" sz="2700" b="1" dirty="0">
                <a:latin typeface="+mn-lt"/>
                <a:ea typeface="ＭＳ Ｐゴシック" pitchFamily="-110" charset="-128"/>
                <a:cs typeface="+mn-cs"/>
              </a:rPr>
              <a:t>: Remove weeds and preserve desirable vegetation when possible.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Where: the Zone Concept</a:t>
            </a:r>
            <a:endParaRPr lang="en-US" sz="3200" b="1" dirty="0">
              <a:ea typeface="+mj-ea"/>
            </a:endParaRPr>
          </a:p>
        </p:txBody>
      </p:sp>
      <p:grpSp>
        <p:nvGrpSpPr>
          <p:cNvPr id="13315" name="Group 2"/>
          <p:cNvGrpSpPr>
            <a:grpSpLocks noGrp="1"/>
          </p:cNvGrpSpPr>
          <p:nvPr/>
        </p:nvGrpSpPr>
        <p:grpSpPr bwMode="auto">
          <a:xfrm>
            <a:off x="482600" y="1452563"/>
            <a:ext cx="8169275" cy="5656262"/>
            <a:chOff x="720" y="3008"/>
            <a:chExt cx="10768" cy="3984"/>
          </a:xfrm>
        </p:grpSpPr>
        <p:grpSp>
          <p:nvGrpSpPr>
            <p:cNvPr id="13316" name="Group 3"/>
            <p:cNvGrpSpPr>
              <a:grpSpLocks/>
            </p:cNvGrpSpPr>
            <p:nvPr/>
          </p:nvGrpSpPr>
          <p:grpSpPr bwMode="auto">
            <a:xfrm>
              <a:off x="976" y="3100"/>
              <a:ext cx="10384" cy="3577"/>
              <a:chOff x="976" y="3100"/>
              <a:chExt cx="10384" cy="3577"/>
            </a:xfrm>
          </p:grpSpPr>
          <p:grpSp>
            <p:nvGrpSpPr>
              <p:cNvPr id="13318" name="Group 4"/>
              <p:cNvGrpSpPr>
                <a:grpSpLocks/>
              </p:cNvGrpSpPr>
              <p:nvPr/>
            </p:nvGrpSpPr>
            <p:grpSpPr bwMode="auto">
              <a:xfrm>
                <a:off x="976" y="3100"/>
                <a:ext cx="10384" cy="2100"/>
                <a:chOff x="976" y="3100"/>
                <a:chExt cx="10384" cy="2100"/>
              </a:xfrm>
            </p:grpSpPr>
            <p:sp>
              <p:nvSpPr>
                <p:cNvPr id="13327" name="Freeform 5"/>
                <p:cNvSpPr>
                  <a:spLocks/>
                </p:cNvSpPr>
                <p:nvPr/>
              </p:nvSpPr>
              <p:spPr bwMode="auto">
                <a:xfrm>
                  <a:off x="976" y="3664"/>
                  <a:ext cx="10384" cy="1536"/>
                </a:xfrm>
                <a:custGeom>
                  <a:avLst/>
                  <a:gdLst>
                    <a:gd name="T0" fmla="*/ 0 w 10384"/>
                    <a:gd name="T1" fmla="*/ 1376 h 1536"/>
                    <a:gd name="T2" fmla="*/ 1056 w 10384"/>
                    <a:gd name="T3" fmla="*/ 1056 h 1536"/>
                    <a:gd name="T4" fmla="*/ 2512 w 10384"/>
                    <a:gd name="T5" fmla="*/ 1056 h 1536"/>
                    <a:gd name="T6" fmla="*/ 4096 w 10384"/>
                    <a:gd name="T7" fmla="*/ 1536 h 1536"/>
                    <a:gd name="T8" fmla="*/ 7792 w 10384"/>
                    <a:gd name="T9" fmla="*/ 0 h 1536"/>
                    <a:gd name="T10" fmla="*/ 10384 w 10384"/>
                    <a:gd name="T11" fmla="*/ 0 h 15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384"/>
                    <a:gd name="T19" fmla="*/ 0 h 1536"/>
                    <a:gd name="T20" fmla="*/ 10384 w 10384"/>
                    <a:gd name="T21" fmla="*/ 1536 h 1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384" h="1536">
                      <a:moveTo>
                        <a:pt x="0" y="1376"/>
                      </a:moveTo>
                      <a:lnTo>
                        <a:pt x="1056" y="1056"/>
                      </a:lnTo>
                      <a:lnTo>
                        <a:pt x="2512" y="1056"/>
                      </a:lnTo>
                      <a:lnTo>
                        <a:pt x="4096" y="1536"/>
                      </a:lnTo>
                      <a:lnTo>
                        <a:pt x="7792" y="0"/>
                      </a:lnTo>
                      <a:lnTo>
                        <a:pt x="10384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28" name="Freeform 6"/>
                <p:cNvSpPr>
                  <a:spLocks/>
                </p:cNvSpPr>
                <p:nvPr/>
              </p:nvSpPr>
              <p:spPr bwMode="auto">
                <a:xfrm>
                  <a:off x="2013" y="3120"/>
                  <a:ext cx="3667" cy="1600"/>
                </a:xfrm>
                <a:custGeom>
                  <a:avLst/>
                  <a:gdLst>
                    <a:gd name="T0" fmla="*/ 3667 w 3667"/>
                    <a:gd name="T1" fmla="*/ 0 h 1600"/>
                    <a:gd name="T2" fmla="*/ 1480 w 3667"/>
                    <a:gd name="T3" fmla="*/ 1600 h 1600"/>
                    <a:gd name="T4" fmla="*/ 0 w 3667"/>
                    <a:gd name="T5" fmla="*/ 1600 h 1600"/>
                    <a:gd name="T6" fmla="*/ 3667 w 3667"/>
                    <a:gd name="T7" fmla="*/ 0 h 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67"/>
                    <a:gd name="T13" fmla="*/ 0 h 1600"/>
                    <a:gd name="T14" fmla="*/ 3667 w 3667"/>
                    <a:gd name="T15" fmla="*/ 1600 h 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67" h="1600">
                      <a:moveTo>
                        <a:pt x="3667" y="0"/>
                      </a:moveTo>
                      <a:lnTo>
                        <a:pt x="1480" y="1600"/>
                      </a:lnTo>
                      <a:lnTo>
                        <a:pt x="0" y="1600"/>
                      </a:lnTo>
                      <a:lnTo>
                        <a:pt x="3667" y="0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29" name="Freeform 7"/>
                <p:cNvSpPr>
                  <a:spLocks/>
                </p:cNvSpPr>
                <p:nvPr/>
              </p:nvSpPr>
              <p:spPr bwMode="auto">
                <a:xfrm>
                  <a:off x="3500" y="3120"/>
                  <a:ext cx="2180" cy="1705"/>
                </a:xfrm>
                <a:custGeom>
                  <a:avLst/>
                  <a:gdLst>
                    <a:gd name="T0" fmla="*/ 2180 w 2180"/>
                    <a:gd name="T1" fmla="*/ 0 h 1705"/>
                    <a:gd name="T2" fmla="*/ 325 w 2180"/>
                    <a:gd name="T3" fmla="*/ 1705 h 1705"/>
                    <a:gd name="T4" fmla="*/ 0 w 2180"/>
                    <a:gd name="T5" fmla="*/ 1600 h 1705"/>
                    <a:gd name="T6" fmla="*/ 2180 w 2180"/>
                    <a:gd name="T7" fmla="*/ 0 h 170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80"/>
                    <a:gd name="T13" fmla="*/ 0 h 1705"/>
                    <a:gd name="T14" fmla="*/ 2180 w 2180"/>
                    <a:gd name="T15" fmla="*/ 1705 h 170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80" h="1705">
                      <a:moveTo>
                        <a:pt x="2180" y="0"/>
                      </a:moveTo>
                      <a:lnTo>
                        <a:pt x="325" y="1705"/>
                      </a:lnTo>
                      <a:lnTo>
                        <a:pt x="0" y="1600"/>
                      </a:lnTo>
                      <a:lnTo>
                        <a:pt x="218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30" name="Freeform 8"/>
                <p:cNvSpPr>
                  <a:spLocks/>
                </p:cNvSpPr>
                <p:nvPr/>
              </p:nvSpPr>
              <p:spPr bwMode="auto">
                <a:xfrm>
                  <a:off x="3830" y="3120"/>
                  <a:ext cx="1850" cy="2080"/>
                </a:xfrm>
                <a:custGeom>
                  <a:avLst/>
                  <a:gdLst>
                    <a:gd name="T0" fmla="*/ 1850 w 1850"/>
                    <a:gd name="T1" fmla="*/ 0 h 2080"/>
                    <a:gd name="T2" fmla="*/ 1845 w 1850"/>
                    <a:gd name="T3" fmla="*/ 1835 h 2080"/>
                    <a:gd name="T4" fmla="*/ 1240 w 1850"/>
                    <a:gd name="T5" fmla="*/ 2080 h 2080"/>
                    <a:gd name="T6" fmla="*/ 0 w 1850"/>
                    <a:gd name="T7" fmla="*/ 1705 h 2080"/>
                    <a:gd name="T8" fmla="*/ 1850 w 1850"/>
                    <a:gd name="T9" fmla="*/ 0 h 20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0"/>
                    <a:gd name="T16" fmla="*/ 0 h 2080"/>
                    <a:gd name="T17" fmla="*/ 1850 w 1850"/>
                    <a:gd name="T18" fmla="*/ 2080 h 20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0" h="2080">
                      <a:moveTo>
                        <a:pt x="1850" y="0"/>
                      </a:moveTo>
                      <a:lnTo>
                        <a:pt x="1845" y="1835"/>
                      </a:lnTo>
                      <a:lnTo>
                        <a:pt x="1240" y="2080"/>
                      </a:lnTo>
                      <a:lnTo>
                        <a:pt x="0" y="1705"/>
                      </a:lnTo>
                      <a:lnTo>
                        <a:pt x="185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31" name="Freeform 9" descr="Light horizontal"/>
                <p:cNvSpPr>
                  <a:spLocks/>
                </p:cNvSpPr>
                <p:nvPr/>
              </p:nvSpPr>
              <p:spPr bwMode="auto">
                <a:xfrm>
                  <a:off x="5675" y="3115"/>
                  <a:ext cx="2500" cy="1830"/>
                </a:xfrm>
                <a:custGeom>
                  <a:avLst/>
                  <a:gdLst>
                    <a:gd name="T0" fmla="*/ 5 w 2500"/>
                    <a:gd name="T1" fmla="*/ 0 h 1830"/>
                    <a:gd name="T2" fmla="*/ 2500 w 2500"/>
                    <a:gd name="T3" fmla="*/ 800 h 1830"/>
                    <a:gd name="T4" fmla="*/ 0 w 2500"/>
                    <a:gd name="T5" fmla="*/ 1830 h 1830"/>
                    <a:gd name="T6" fmla="*/ 5 w 2500"/>
                    <a:gd name="T7" fmla="*/ 0 h 183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00"/>
                    <a:gd name="T13" fmla="*/ 0 h 1830"/>
                    <a:gd name="T14" fmla="*/ 2500 w 2500"/>
                    <a:gd name="T15" fmla="*/ 1830 h 183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00" h="1830">
                      <a:moveTo>
                        <a:pt x="5" y="0"/>
                      </a:moveTo>
                      <a:lnTo>
                        <a:pt x="2500" y="800"/>
                      </a:lnTo>
                      <a:lnTo>
                        <a:pt x="0" y="1830"/>
                      </a:lnTo>
                      <a:cubicBezTo>
                        <a:pt x="1" y="1220"/>
                        <a:pt x="5" y="0"/>
                        <a:pt x="5" y="0"/>
                      </a:cubicBezTo>
                      <a:close/>
                    </a:path>
                  </a:pathLst>
                </a:custGeom>
                <a:pattFill prst="ltHorz">
                  <a:fgClr>
                    <a:srgbClr val="969696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32" name="Freeform 10" descr="Large confetti"/>
                <p:cNvSpPr>
                  <a:spLocks/>
                </p:cNvSpPr>
                <p:nvPr/>
              </p:nvSpPr>
              <p:spPr bwMode="auto">
                <a:xfrm>
                  <a:off x="5680" y="3109"/>
                  <a:ext cx="5663" cy="800"/>
                </a:xfrm>
                <a:custGeom>
                  <a:avLst/>
                  <a:gdLst>
                    <a:gd name="T0" fmla="*/ 0 w 5663"/>
                    <a:gd name="T1" fmla="*/ 0 h 800"/>
                    <a:gd name="T2" fmla="*/ 5663 w 5663"/>
                    <a:gd name="T3" fmla="*/ 554 h 800"/>
                    <a:gd name="T4" fmla="*/ 3086 w 5663"/>
                    <a:gd name="T5" fmla="*/ 554 h 800"/>
                    <a:gd name="T6" fmla="*/ 2486 w 5663"/>
                    <a:gd name="T7" fmla="*/ 800 h 800"/>
                    <a:gd name="T8" fmla="*/ 0 w 5663"/>
                    <a:gd name="T9" fmla="*/ 0 h 8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63"/>
                    <a:gd name="T16" fmla="*/ 0 h 800"/>
                    <a:gd name="T17" fmla="*/ 5663 w 5663"/>
                    <a:gd name="T18" fmla="*/ 800 h 8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63" h="800">
                      <a:moveTo>
                        <a:pt x="0" y="0"/>
                      </a:moveTo>
                      <a:lnTo>
                        <a:pt x="5663" y="554"/>
                      </a:lnTo>
                      <a:lnTo>
                        <a:pt x="3086" y="554"/>
                      </a:lnTo>
                      <a:lnTo>
                        <a:pt x="2486" y="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lgConfetti">
                  <a:fgClr>
                    <a:srgbClr val="969696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800">
                    <a:latin typeface="Lucida Sans Unicode" charset="0"/>
                  </a:endParaRPr>
                </a:p>
              </p:txBody>
            </p:sp>
            <p:sp>
              <p:nvSpPr>
                <p:cNvPr id="13333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060" y="3100"/>
                  <a:ext cx="610" cy="209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4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5680" y="3100"/>
                  <a:ext cx="3080" cy="55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35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780" y="3110"/>
                  <a:ext cx="2890" cy="161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prstDash val="lg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19" name="Text Box 14"/>
              <p:cNvSpPr txBox="1">
                <a:spLocks noChangeArrowheads="1"/>
              </p:cNvSpPr>
              <p:nvPr/>
            </p:nvSpPr>
            <p:spPr bwMode="auto">
              <a:xfrm>
                <a:off x="1724" y="4968"/>
                <a:ext cx="2112" cy="14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 b="1"/>
                  <a:t>Non-selective Zone</a:t>
                </a:r>
              </a:p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/>
                  <a:t>Kept free of all vegetation to facilitate drainage, visibility, and maintenance.</a:t>
                </a:r>
              </a:p>
            </p:txBody>
          </p:sp>
          <p:sp>
            <p:nvSpPr>
              <p:cNvPr id="13320" name="Text Box 15"/>
              <p:cNvSpPr txBox="1">
                <a:spLocks noChangeArrowheads="1"/>
              </p:cNvSpPr>
              <p:nvPr/>
            </p:nvSpPr>
            <p:spPr bwMode="auto">
              <a:xfrm>
                <a:off x="3824" y="5237"/>
                <a:ext cx="1904" cy="14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 b="1"/>
                  <a:t>Safety Clear Zone</a:t>
                </a:r>
              </a:p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/>
                  <a:t>Kept free of all woody vegetation for vehicle recovery and sight distance.</a:t>
                </a:r>
              </a:p>
            </p:txBody>
          </p:sp>
          <p:sp>
            <p:nvSpPr>
              <p:cNvPr id="13321" name="Text Box 16"/>
              <p:cNvSpPr txBox="1">
                <a:spLocks noChangeArrowheads="1"/>
              </p:cNvSpPr>
              <p:nvPr/>
            </p:nvSpPr>
            <p:spPr bwMode="auto">
              <a:xfrm>
                <a:off x="5648" y="5022"/>
                <a:ext cx="2560" cy="15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 b="1"/>
                  <a:t>Selective Zone</a:t>
                </a:r>
                <a:endParaRPr lang="en-US" sz="1400"/>
              </a:p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/>
                  <a:t>Kept free of problem weeds and tall-growing trees.  Meadow-type vegetation encouraged.</a:t>
                </a:r>
              </a:p>
            </p:txBody>
          </p:sp>
          <p:sp>
            <p:nvSpPr>
              <p:cNvPr id="13322" name="Text Box 17"/>
              <p:cNvSpPr txBox="1">
                <a:spLocks noChangeArrowheads="1"/>
              </p:cNvSpPr>
              <p:nvPr/>
            </p:nvSpPr>
            <p:spPr bwMode="auto">
              <a:xfrm>
                <a:off x="8146" y="3948"/>
                <a:ext cx="3120" cy="140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 b="1"/>
                  <a:t>'Natural' Zone</a:t>
                </a:r>
                <a:endParaRPr lang="en-US" sz="1400"/>
              </a:p>
              <a:p>
                <a:pPr algn="ctr" eaLnBrk="1" hangingPunct="1">
                  <a:spcAft>
                    <a:spcPts val="1000"/>
                  </a:spcAft>
                </a:pPr>
                <a:r>
                  <a:rPr lang="en-US" sz="1400"/>
                  <a:t>Only occurs on very wide ROW.  Maintenance, if any, determined by impact on adjacent properties.</a:t>
                </a:r>
              </a:p>
            </p:txBody>
          </p:sp>
          <p:sp>
            <p:nvSpPr>
              <p:cNvPr id="13323" name="Line 18"/>
              <p:cNvSpPr>
                <a:spLocks noChangeShapeType="1"/>
              </p:cNvSpPr>
              <p:nvPr/>
            </p:nvSpPr>
            <p:spPr bwMode="auto">
              <a:xfrm>
                <a:off x="3824" y="4944"/>
                <a:ext cx="0" cy="5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4" name="Line 19"/>
              <p:cNvSpPr>
                <a:spLocks noChangeShapeType="1"/>
              </p:cNvSpPr>
              <p:nvPr/>
            </p:nvSpPr>
            <p:spPr bwMode="auto">
              <a:xfrm>
                <a:off x="1792" y="4912"/>
                <a:ext cx="0" cy="6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Line 20"/>
              <p:cNvSpPr>
                <a:spLocks noChangeShapeType="1"/>
              </p:cNvSpPr>
              <p:nvPr/>
            </p:nvSpPr>
            <p:spPr bwMode="auto">
              <a:xfrm>
                <a:off x="5680" y="5056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Line 21"/>
              <p:cNvSpPr>
                <a:spLocks noChangeShapeType="1"/>
              </p:cNvSpPr>
              <p:nvPr/>
            </p:nvSpPr>
            <p:spPr bwMode="auto">
              <a:xfrm>
                <a:off x="8160" y="4032"/>
                <a:ext cx="0" cy="14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17" name="Rectangle 22"/>
            <p:cNvSpPr>
              <a:spLocks noChangeArrowheads="1"/>
            </p:cNvSpPr>
            <p:nvPr/>
          </p:nvSpPr>
          <p:spPr bwMode="auto">
            <a:xfrm>
              <a:off x="720" y="3008"/>
              <a:ext cx="10768" cy="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latin typeface="Lucida Sans Unicode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Non-Selective Zone</a:t>
            </a:r>
            <a:endParaRPr lang="en-US" sz="3200" b="1" dirty="0">
              <a:ea typeface="+mj-ea"/>
            </a:endParaRPr>
          </a:p>
        </p:txBody>
      </p:sp>
      <p:sp>
        <p:nvSpPr>
          <p:cNvPr id="14339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54102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TARGET: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all vegetation (bareground)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FOCUS AREAS: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guiderails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signposts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shoulders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concrete islands, barriers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OBJECTIVE: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promote water flow off of the road surface</a:t>
            </a:r>
          </a:p>
        </p:txBody>
      </p:sp>
      <p:pic>
        <p:nvPicPr>
          <p:cNvPr id="14340" name="Picture 3" descr="TVC.ASPHALT                                                    000075EC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292600"/>
            <a:ext cx="179546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TVC.CONCRETE.MEDIAN                                            000075EC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Safety Clear Zone</a:t>
            </a:r>
            <a:endParaRPr lang="en-US" sz="3200" b="1" dirty="0">
              <a:ea typeface="+mj-ea"/>
            </a:endParaRPr>
          </a:p>
        </p:txBody>
      </p:sp>
      <p:sp>
        <p:nvSpPr>
          <p:cNvPr id="15363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8153400" cy="45259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TARGET: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woody plants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FOCUS AREAS: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dependent on size of right-of-way (ROW)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large ROWs – 30 feet from edge of roadway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Small ROWs (secondary roads) – on a 33 foot ROW, from the outer edge of the non-selective zone to the ROW boundary (only a few feet)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OBJECTIVE: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provide a recovery zone for vehicles that have left the travel lane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Selective Zone</a:t>
            </a:r>
            <a:endParaRPr lang="en-US" sz="3200" b="1" dirty="0">
              <a:ea typeface="+mj-ea"/>
            </a:endParaRPr>
          </a:p>
        </p:txBody>
      </p:sp>
      <p:sp>
        <p:nvSpPr>
          <p:cNvPr id="16387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TARGET: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tall-growing tree species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noxious and invasive plants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FOCUS AREAS: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on wider ROW, extends from the edge of the safety clear zone to a distance of up to 80 feet from roadway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OBJECTIVE: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remove trees and problem weeds through occasional mowing (once every 2-3 years) and/or periodic herbicide applications</a:t>
            </a:r>
          </a:p>
          <a:p>
            <a:pPr eaLnBrk="1" hangingPunct="1"/>
            <a:endParaRPr lang="en-US">
              <a:latin typeface="Book Antiqua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Non-cropland</a:t>
            </a:r>
          </a:p>
          <a:p>
            <a:pPr lvl="1"/>
            <a:r>
              <a:rPr lang="en-US" dirty="0" smtClean="0"/>
              <a:t>Any area not supporting food, feed, fiber, timber, or nursery crops.</a:t>
            </a:r>
          </a:p>
          <a:p>
            <a:r>
              <a:rPr lang="en-US" dirty="0" smtClean="0"/>
              <a:t>Non-selective (total vegetation control)</a:t>
            </a:r>
          </a:p>
          <a:p>
            <a:pPr lvl="1"/>
            <a:r>
              <a:rPr lang="en-US" dirty="0" smtClean="0"/>
              <a:t>Ease of maintenance, ease of access, visibility, maintaining surface drainage, reducing fire hazard, and elimination of vermin.</a:t>
            </a:r>
          </a:p>
          <a:p>
            <a:r>
              <a:rPr lang="en-US" dirty="0" smtClean="0"/>
              <a:t>Selective control</a:t>
            </a:r>
          </a:p>
          <a:p>
            <a:pPr lvl="1"/>
            <a:r>
              <a:rPr lang="en-US" dirty="0" smtClean="0"/>
              <a:t>Some form of vegetation is desired.</a:t>
            </a:r>
          </a:p>
          <a:p>
            <a:pPr lvl="1"/>
            <a:r>
              <a:rPr lang="en-US" dirty="0" smtClean="0"/>
              <a:t>ROW, natural areas (e.g., parks, amenity forests, preserves, refuges)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>
                <a:ea typeface="+mj-ea"/>
              </a:rPr>
              <a:t>Natural Zone</a:t>
            </a:r>
            <a:endParaRPr lang="en-US" sz="3200" b="1" dirty="0">
              <a:ea typeface="+mj-ea"/>
            </a:endParaRPr>
          </a:p>
        </p:txBody>
      </p:sp>
      <p:sp>
        <p:nvSpPr>
          <p:cNvPr id="1741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TARGET: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noxious and invasive plants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FOCUS AREAS: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on a very wide ROW, extends outward from the edge of the selective zone</a:t>
            </a:r>
          </a:p>
          <a:p>
            <a:pPr eaLnBrk="1" hangingPunct="1"/>
            <a:r>
              <a:rPr lang="en-US" b="1">
                <a:latin typeface="Book Antiqua" charset="0"/>
                <a:cs typeface="ＭＳ Ｐゴシック" charset="0"/>
              </a:rPr>
              <a:t>OBJECTIVE:</a:t>
            </a:r>
          </a:p>
          <a:p>
            <a:pPr lvl="1" eaLnBrk="1" hangingPunct="1"/>
            <a:r>
              <a:rPr lang="en-US" sz="2400">
                <a:latin typeface="Book Antiqua" charset="0"/>
                <a:cs typeface="ＭＳ Ｐゴシック" charset="0"/>
              </a:rPr>
              <a:t>perform maintenance activities only if noxious or invasive weeds are present</a:t>
            </a:r>
          </a:p>
          <a:p>
            <a:pPr lvl="1" eaLnBrk="1" hangingPunct="1">
              <a:spcBef>
                <a:spcPts val="400"/>
              </a:spcBef>
              <a:buSzPct val="68000"/>
              <a:buFont typeface="Wingdings 3" charset="0"/>
              <a:buChar char=""/>
            </a:pPr>
            <a:endParaRPr lang="en-US">
              <a:latin typeface="Book Antiqua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IVM stresses use of multiple control methods</a:t>
            </a:r>
          </a:p>
          <a:p>
            <a:pPr lvl="1"/>
            <a:r>
              <a:rPr lang="en-US" dirty="0" smtClean="0"/>
              <a:t>What are they?, They complement one another</a:t>
            </a:r>
          </a:p>
          <a:p>
            <a:pPr marL="514350" indent="-457200"/>
            <a:r>
              <a:rPr lang="en-US" dirty="0" smtClean="0"/>
              <a:t>Weed targets based on management approach</a:t>
            </a:r>
          </a:p>
          <a:p>
            <a:pPr marL="914400" lvl="1" indent="-457200"/>
            <a:r>
              <a:rPr lang="en-US" dirty="0" smtClean="0"/>
              <a:t>Non-selective (TVC)…. All vegetation</a:t>
            </a:r>
          </a:p>
          <a:p>
            <a:pPr marL="914400" lvl="1" indent="-457200"/>
            <a:r>
              <a:rPr lang="en-US" dirty="0" smtClean="0"/>
              <a:t>Selective control….Keeps some desirable vegetation</a:t>
            </a:r>
          </a:p>
          <a:p>
            <a:pPr marL="514350" indent="-457200"/>
            <a:r>
              <a:rPr lang="en-US" dirty="0" smtClean="0"/>
              <a:t>Threshold levels defined by location using zone approach on right-of-way</a:t>
            </a:r>
          </a:p>
          <a:p>
            <a:pPr marL="514350" indent="-457200"/>
            <a:r>
              <a:rPr lang="en-US" dirty="0" smtClean="0"/>
              <a:t>Scouting, monitoring, and recordkeeping vital to success now and in future.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83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Herbicide Activity (and Selectivity)</a:t>
            </a:r>
          </a:p>
          <a:p>
            <a:r>
              <a:rPr lang="en-US" dirty="0" smtClean="0"/>
              <a:t>Herbicide Formulations</a:t>
            </a:r>
          </a:p>
          <a:p>
            <a:r>
              <a:rPr lang="en-US" dirty="0" smtClean="0"/>
              <a:t>Herbicide Mode of Action</a:t>
            </a:r>
          </a:p>
          <a:p>
            <a:r>
              <a:rPr lang="en-US" dirty="0" smtClean="0"/>
              <a:t>Herbicide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74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Activity (and Selectivity)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foliar vs. soil-applied</a:t>
            </a:r>
          </a:p>
          <a:p>
            <a:r>
              <a:rPr lang="en-US" dirty="0" smtClean="0"/>
              <a:t>pre vs. </a:t>
            </a:r>
            <a:r>
              <a:rPr lang="en-US" dirty="0" err="1" smtClean="0"/>
              <a:t>postemergent</a:t>
            </a:r>
            <a:endParaRPr lang="en-US" dirty="0" smtClean="0"/>
          </a:p>
          <a:p>
            <a:r>
              <a:rPr lang="en-US" dirty="0" smtClean="0"/>
              <a:t>systemic vs. contact</a:t>
            </a:r>
          </a:p>
          <a:p>
            <a:r>
              <a:rPr lang="en-US" dirty="0" smtClean="0"/>
              <a:t>soil Activity vs. non-residual</a:t>
            </a:r>
          </a:p>
          <a:p>
            <a:r>
              <a:rPr lang="en-US" dirty="0" smtClean="0"/>
              <a:t>selective vs. non-selective</a:t>
            </a:r>
          </a:p>
        </p:txBody>
      </p:sp>
    </p:spTree>
    <p:extLst>
      <p:ext uri="{BB962C8B-B14F-4D97-AF65-F5344CB8AC3E}">
        <p14:creationId xmlns:p14="http://schemas.microsoft.com/office/powerpoint/2010/main" val="1750976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u="sng" dirty="0" smtClean="0"/>
              <a:t>Foliar</a:t>
            </a:r>
            <a:r>
              <a:rPr lang="en-US" sz="2400" dirty="0" smtClean="0"/>
              <a:t> – applied to the leaves and stems of the target weeds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u="sng" dirty="0" smtClean="0"/>
              <a:t>Soil</a:t>
            </a:r>
            <a:r>
              <a:rPr lang="en-US" sz="2400" dirty="0" smtClean="0"/>
              <a:t> - applied to the soil; enters the plant through the roots or the germinating seed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u="sng" dirty="0" err="1" smtClean="0"/>
              <a:t>Preemergence</a:t>
            </a:r>
            <a:r>
              <a:rPr lang="en-US" sz="2400" dirty="0" smtClean="0"/>
              <a:t> - applied prior to weed growth to prevent germination and establishment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u="sng" dirty="0" err="1" smtClean="0"/>
              <a:t>Postemergence</a:t>
            </a:r>
            <a:r>
              <a:rPr lang="en-US" sz="2400" dirty="0" smtClean="0"/>
              <a:t> - applied after the weed has emerged or begun active growth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and Timing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 smtClean="0"/>
              <a:t>Non-systemic</a:t>
            </a:r>
            <a:r>
              <a:rPr lang="en-US" sz="2400" dirty="0" smtClean="0"/>
              <a:t> (contact) – kill only parts of plant contacted by chemical; not effective for most biennial and perennial weeds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Systemic</a:t>
            </a:r>
            <a:r>
              <a:rPr lang="en-US" sz="2400" dirty="0" smtClean="0"/>
              <a:t> (mobile) – absorbed by roots or foliage and translocated throughout plant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Mobility in Plant</a:t>
            </a:r>
            <a:endParaRPr lang="en-US" dirty="0"/>
          </a:p>
        </p:txBody>
      </p:sp>
      <p:pic>
        <p:nvPicPr>
          <p:cNvPr id="5" name="Picture 4" descr="pgr"/>
          <p:cNvPicPr>
            <a:picLocks noChangeAspect="1" noChangeArrowheads="1"/>
          </p:cNvPicPr>
          <p:nvPr/>
        </p:nvPicPr>
        <p:blipFill>
          <a:blip r:embed="rId3">
            <a:lum bright="-8000" contrast="10000"/>
          </a:blip>
          <a:srcRect/>
          <a:stretch>
            <a:fillRect/>
          </a:stretch>
        </p:blipFill>
        <p:spPr bwMode="auto">
          <a:xfrm>
            <a:off x="3786182" y="3929066"/>
            <a:ext cx="4138057" cy="254318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Transport System</a:t>
            </a:r>
            <a:endParaRPr lang="en-US" dirty="0"/>
          </a:p>
        </p:txBody>
      </p:sp>
      <p:pic>
        <p:nvPicPr>
          <p:cNvPr id="4" name="Picture 2" descr="http://www.botany.hawaii.edu/faculty/webb/Bot201/CellTissOrgan/StemXSTypDicotLab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85926"/>
            <a:ext cx="4143404" cy="2531507"/>
          </a:xfrm>
          <a:prstGeom prst="rect">
            <a:avLst/>
          </a:prstGeom>
          <a:noFill/>
        </p:spPr>
      </p:pic>
      <p:pic>
        <p:nvPicPr>
          <p:cNvPr id="5" name="Picture 4" descr="http://www.biologie.uni-hamburg.de/b-online/library/webb/BOT410/410Labs/LabsHTML-99/Xylem/Image1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571612"/>
            <a:ext cx="2857520" cy="428627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138"/>
            <a:ext cx="5614998" cy="452596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Xylem-mobile (⇑):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diuron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Karmex</a:t>
            </a:r>
            <a:r>
              <a:rPr lang="en-US" sz="2000" dirty="0" smtClean="0">
                <a:solidFill>
                  <a:srgbClr val="000090"/>
                </a:solidFill>
              </a:rPr>
              <a:t> XP and </a:t>
            </a:r>
            <a:r>
              <a:rPr lang="en-US" sz="2000" dirty="0" err="1" smtClean="0">
                <a:solidFill>
                  <a:srgbClr val="000090"/>
                </a:solidFill>
              </a:rPr>
              <a:t>Krovar</a:t>
            </a:r>
            <a:r>
              <a:rPr lang="en-US" sz="2000" dirty="0" smtClean="0">
                <a:solidFill>
                  <a:srgbClr val="000090"/>
                </a:solidFill>
              </a:rPr>
              <a:t> I)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bromacil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Krovar</a:t>
            </a:r>
            <a:r>
              <a:rPr lang="en-US" sz="2000" dirty="0" smtClean="0">
                <a:solidFill>
                  <a:srgbClr val="000090"/>
                </a:solidFill>
              </a:rPr>
              <a:t> I)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hexazinone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Velpar</a:t>
            </a:r>
            <a:r>
              <a:rPr lang="en-US" sz="2000" dirty="0" smtClean="0">
                <a:solidFill>
                  <a:srgbClr val="000090"/>
                </a:solidFill>
              </a:rPr>
              <a:t>)  </a:t>
            </a:r>
          </a:p>
          <a:p>
            <a:pPr lvl="1"/>
            <a:endParaRPr lang="en-US" sz="20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Phloem-mobile (⇕): 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glyphosate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Glyphomate</a:t>
            </a:r>
            <a:r>
              <a:rPr lang="en-US" sz="2000" dirty="0" smtClean="0">
                <a:solidFill>
                  <a:srgbClr val="000090"/>
                </a:solidFill>
              </a:rPr>
              <a:t> 41; </a:t>
            </a:r>
            <a:r>
              <a:rPr lang="en-US" sz="2000" dirty="0" err="1" smtClean="0">
                <a:solidFill>
                  <a:srgbClr val="000090"/>
                </a:solidFill>
              </a:rPr>
              <a:t>Aquaneat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triclopyr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Garlon</a:t>
            </a:r>
            <a:r>
              <a:rPr lang="en-US" sz="2000" dirty="0" smtClean="0">
                <a:solidFill>
                  <a:srgbClr val="000090"/>
                </a:solidFill>
              </a:rPr>
              <a:t> 3A and Tahoe 4E)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metsulfuron</a:t>
            </a:r>
            <a:r>
              <a:rPr lang="en-US" sz="2000" dirty="0" smtClean="0">
                <a:solidFill>
                  <a:srgbClr val="000090"/>
                </a:solidFill>
              </a:rPr>
              <a:t> (Oust Extra; Escort XP)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imazapyr</a:t>
            </a:r>
            <a:r>
              <a:rPr lang="en-US" sz="2000" dirty="0" smtClean="0">
                <a:solidFill>
                  <a:srgbClr val="000090"/>
                </a:solidFill>
              </a:rPr>
              <a:t>  (Arsenal)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Late summer and fall applications are most effective on perennial plants.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(mobile)</a:t>
            </a:r>
            <a:endParaRPr lang="en-US" dirty="0"/>
          </a:p>
        </p:txBody>
      </p:sp>
      <p:pic>
        <p:nvPicPr>
          <p:cNvPr id="7" name="Picture 6" descr="pgr"/>
          <p:cNvPicPr>
            <a:picLocks noChangeAspect="1" noChangeArrowheads="1"/>
          </p:cNvPicPr>
          <p:nvPr/>
        </p:nvPicPr>
        <p:blipFill>
          <a:blip r:embed="rId3">
            <a:lum bright="-8000" contrast="10000"/>
          </a:blip>
          <a:srcRect l="51662" r="5179"/>
          <a:stretch>
            <a:fillRect/>
          </a:stretch>
        </p:blipFill>
        <p:spPr bwMode="auto">
          <a:xfrm>
            <a:off x="6530918" y="3571876"/>
            <a:ext cx="1555189" cy="2214578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</p:spPr>
      </p:pic>
      <p:pic>
        <p:nvPicPr>
          <p:cNvPr id="8" name="Picture 7" descr="pgr"/>
          <p:cNvPicPr>
            <a:picLocks noChangeAspect="1" noChangeArrowheads="1"/>
          </p:cNvPicPr>
          <p:nvPr/>
        </p:nvPicPr>
        <p:blipFill>
          <a:blip r:embed="rId3">
            <a:lum bright="-8000" contrast="10000"/>
          </a:blip>
          <a:srcRect l="5179" r="51662"/>
          <a:stretch>
            <a:fillRect/>
          </a:stretch>
        </p:blipFill>
        <p:spPr bwMode="auto">
          <a:xfrm>
            <a:off x="6537349" y="1214422"/>
            <a:ext cx="1535113" cy="2185991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400" u="sng" dirty="0" smtClean="0"/>
              <a:t>Contact</a:t>
            </a:r>
            <a:endParaRPr lang="en-US" sz="2400" dirty="0" smtClean="0"/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diquat</a:t>
            </a:r>
            <a:r>
              <a:rPr lang="en-US" sz="2000" dirty="0" smtClean="0">
                <a:solidFill>
                  <a:srgbClr val="000090"/>
                </a:solidFill>
              </a:rPr>
              <a:t> (Reward), </a:t>
            </a:r>
            <a:r>
              <a:rPr lang="en-US" sz="2000" i="1" dirty="0" err="1" smtClean="0">
                <a:solidFill>
                  <a:srgbClr val="000090"/>
                </a:solidFill>
              </a:rPr>
              <a:t>paraquat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lvl="1"/>
            <a:r>
              <a:rPr lang="en-US" sz="2000" dirty="0" smtClean="0"/>
              <a:t>Fast-acting; symptoms may appear in hours</a:t>
            </a:r>
          </a:p>
          <a:p>
            <a:pPr lvl="1"/>
            <a:r>
              <a:rPr lang="en-US" sz="2000" dirty="0" smtClean="0"/>
              <a:t>Does not affect untreated parts</a:t>
            </a:r>
          </a:p>
          <a:p>
            <a:pPr lvl="1"/>
            <a:r>
              <a:rPr lang="en-US" sz="2000" dirty="0" smtClean="0"/>
              <a:t>Perennials grow back</a:t>
            </a:r>
          </a:p>
          <a:p>
            <a:pPr lvl="1"/>
            <a:r>
              <a:rPr lang="en-US" sz="2000" dirty="0" smtClean="0"/>
              <a:t>Can interfere with systemic herbicide activity</a:t>
            </a:r>
          </a:p>
          <a:p>
            <a:pPr>
              <a:spcBef>
                <a:spcPts val="1200"/>
              </a:spcBef>
            </a:pPr>
            <a:r>
              <a:rPr lang="en-US" sz="2400" u="sng" dirty="0" err="1" smtClean="0"/>
              <a:t>Preemergence</a:t>
            </a:r>
            <a:endParaRPr lang="en-US" sz="2400" u="sng" dirty="0" smtClean="0"/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pendimethalin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(Pendulum AQ)</a:t>
            </a:r>
          </a:p>
          <a:p>
            <a:pPr lvl="1"/>
            <a:r>
              <a:rPr lang="en-US" sz="2000" dirty="0" smtClean="0"/>
              <a:t>Absorbed by germinating seed</a:t>
            </a:r>
          </a:p>
          <a:p>
            <a:pPr lvl="1"/>
            <a:r>
              <a:rPr lang="en-US" sz="2000" dirty="0" smtClean="0"/>
              <a:t>Not effective after germination</a:t>
            </a:r>
          </a:p>
          <a:p>
            <a:pPr>
              <a:spcBef>
                <a:spcPts val="1200"/>
              </a:spcBef>
            </a:pPr>
            <a:r>
              <a:rPr lang="en-US" sz="2400" u="sng" dirty="0" smtClean="0"/>
              <a:t>Bud inhibitor</a:t>
            </a:r>
          </a:p>
          <a:p>
            <a:pPr lvl="1"/>
            <a:r>
              <a:rPr lang="en-US" sz="2000" i="1" dirty="0" err="1" smtClean="0">
                <a:solidFill>
                  <a:srgbClr val="000090"/>
                </a:solidFill>
              </a:rPr>
              <a:t>fosamine</a:t>
            </a:r>
            <a:r>
              <a:rPr lang="en-US" sz="2000" dirty="0" smtClean="0">
                <a:solidFill>
                  <a:srgbClr val="000090"/>
                </a:solidFill>
              </a:rPr>
              <a:t> (</a:t>
            </a:r>
            <a:r>
              <a:rPr lang="en-US" sz="2000" dirty="0" err="1" smtClean="0">
                <a:solidFill>
                  <a:srgbClr val="000090"/>
                </a:solidFill>
              </a:rPr>
              <a:t>Krenite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Non-Systemic (non-mobile)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500174"/>
            <a:ext cx="1504950" cy="205740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r="3374"/>
          <a:stretch>
            <a:fillRect/>
          </a:stretch>
        </p:blipFill>
        <p:spPr bwMode="auto">
          <a:xfrm>
            <a:off x="7072330" y="3786190"/>
            <a:ext cx="1500198" cy="1657350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Fosamine</a:t>
            </a:r>
            <a:r>
              <a:rPr lang="en-US" dirty="0" smtClean="0"/>
              <a:t> (</a:t>
            </a:r>
            <a:r>
              <a:rPr lang="en-US" dirty="0" err="1" smtClean="0"/>
              <a:t>Krenite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 descr="img22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5000" contrast="12000"/>
          </a:blip>
          <a:srcRect r="21569" b="14766"/>
          <a:stretch>
            <a:fillRect/>
          </a:stretch>
        </p:blipFill>
        <p:spPr bwMode="auto">
          <a:xfrm>
            <a:off x="2214546" y="1500174"/>
            <a:ext cx="4729680" cy="38576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45551" y="5572140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Sidetrim</a:t>
            </a:r>
            <a:r>
              <a:rPr lang="en-US" sz="2400" dirty="0" smtClean="0"/>
              <a:t> application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928926" y="3429000"/>
            <a:ext cx="3000396" cy="1588"/>
          </a:xfrm>
          <a:prstGeom prst="line">
            <a:avLst/>
          </a:prstGeom>
          <a:ln w="50800">
            <a:solidFill>
              <a:schemeClr val="accent2"/>
            </a:solidFill>
            <a:prstDash val="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Arrow 9"/>
          <p:cNvSpPr/>
          <p:nvPr/>
        </p:nvSpPr>
        <p:spPr>
          <a:xfrm>
            <a:off x="6072198" y="2857496"/>
            <a:ext cx="1764387" cy="1214446"/>
          </a:xfrm>
          <a:prstGeom prst="leftArrow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Spray direction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Integrated Pest Management (IPM)</a:t>
            </a:r>
          </a:p>
          <a:p>
            <a:r>
              <a:rPr lang="en-US" dirty="0" smtClean="0"/>
              <a:t>Integrated Vegetation Management (IVM)</a:t>
            </a:r>
          </a:p>
          <a:p>
            <a:r>
              <a:rPr lang="en-US" dirty="0" smtClean="0"/>
              <a:t>IVM and Total Vegetation Control</a:t>
            </a:r>
          </a:p>
          <a:p>
            <a:r>
              <a:rPr lang="en-US" dirty="0" smtClean="0"/>
              <a:t>IVM and Selective Vegetation Management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0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Prevent establishment of new vegetation</a:t>
            </a:r>
          </a:p>
          <a:p>
            <a:pPr>
              <a:spcBef>
                <a:spcPts val="1200"/>
              </a:spcBef>
            </a:pPr>
            <a:r>
              <a:rPr lang="en-US" sz="2400" dirty="0" err="1" smtClean="0"/>
              <a:t>Bareground</a:t>
            </a:r>
            <a:r>
              <a:rPr lang="en-US" sz="2400" dirty="0" smtClean="0"/>
              <a:t> program</a:t>
            </a:r>
          </a:p>
          <a:p>
            <a:pPr lvl="1">
              <a:spcBef>
                <a:spcPts val="1200"/>
              </a:spcBef>
            </a:pPr>
            <a:r>
              <a:rPr lang="en-US" sz="2400" i="1" dirty="0" err="1" smtClean="0">
                <a:solidFill>
                  <a:srgbClr val="000090"/>
                </a:solidFill>
              </a:rPr>
              <a:t>sulfometuron</a:t>
            </a:r>
            <a:r>
              <a:rPr lang="en-US" sz="2400" dirty="0" smtClean="0">
                <a:solidFill>
                  <a:srgbClr val="000090"/>
                </a:solidFill>
              </a:rPr>
              <a:t> (Oust)</a:t>
            </a:r>
          </a:p>
          <a:p>
            <a:pPr lvl="1"/>
            <a:r>
              <a:rPr lang="en-US" sz="2400" i="1" dirty="0" err="1" smtClean="0">
                <a:solidFill>
                  <a:srgbClr val="000090"/>
                </a:solidFill>
              </a:rPr>
              <a:t>diuron</a:t>
            </a:r>
            <a:r>
              <a:rPr lang="en-US" sz="2400" dirty="0" smtClean="0">
                <a:solidFill>
                  <a:srgbClr val="000090"/>
                </a:solidFill>
              </a:rPr>
              <a:t> (</a:t>
            </a:r>
            <a:r>
              <a:rPr lang="en-US" sz="2400" dirty="0" err="1" smtClean="0">
                <a:solidFill>
                  <a:srgbClr val="000090"/>
                </a:solidFill>
              </a:rPr>
              <a:t>Karmex</a:t>
            </a:r>
            <a:r>
              <a:rPr lang="en-US" sz="2400" dirty="0" smtClean="0">
                <a:solidFill>
                  <a:srgbClr val="000090"/>
                </a:solidFill>
              </a:rPr>
              <a:t> XP, </a:t>
            </a:r>
            <a:r>
              <a:rPr lang="en-US" sz="2400" dirty="0" err="1" smtClean="0">
                <a:solidFill>
                  <a:srgbClr val="000090"/>
                </a:solidFill>
              </a:rPr>
              <a:t>Krovar</a:t>
            </a:r>
            <a:r>
              <a:rPr lang="en-US" sz="2400" dirty="0" smtClean="0">
                <a:solidFill>
                  <a:srgbClr val="000090"/>
                </a:solidFill>
              </a:rPr>
              <a:t> I)</a:t>
            </a:r>
          </a:p>
          <a:p>
            <a:pPr lvl="1"/>
            <a:r>
              <a:rPr lang="en-US" sz="2400" i="1" dirty="0" err="1" smtClean="0">
                <a:solidFill>
                  <a:srgbClr val="000090"/>
                </a:solidFill>
              </a:rPr>
              <a:t>bromacil</a:t>
            </a:r>
            <a:r>
              <a:rPr lang="en-US" sz="2400" dirty="0" smtClean="0">
                <a:solidFill>
                  <a:srgbClr val="000090"/>
                </a:solidFill>
              </a:rPr>
              <a:t> (</a:t>
            </a:r>
            <a:r>
              <a:rPr lang="en-US" sz="2400" dirty="0" err="1" smtClean="0">
                <a:solidFill>
                  <a:srgbClr val="000090"/>
                </a:solidFill>
              </a:rPr>
              <a:t>Krovar</a:t>
            </a:r>
            <a:r>
              <a:rPr lang="en-US" sz="2400" dirty="0" smtClean="0">
                <a:solidFill>
                  <a:srgbClr val="000090"/>
                </a:solidFill>
              </a:rPr>
              <a:t> I)</a:t>
            </a:r>
          </a:p>
          <a:p>
            <a:pPr lvl="1"/>
            <a:r>
              <a:rPr lang="en-US" sz="2400" i="1" dirty="0" err="1" smtClean="0">
                <a:solidFill>
                  <a:srgbClr val="000090"/>
                </a:solidFill>
              </a:rPr>
              <a:t>tebuthiuron</a:t>
            </a:r>
            <a:r>
              <a:rPr lang="en-US" sz="2400" dirty="0" smtClean="0">
                <a:solidFill>
                  <a:srgbClr val="000090"/>
                </a:solidFill>
              </a:rPr>
              <a:t> (Spike 20 P)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Activity – Long Residual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Bound tightly to soil particles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Must be applied directly to plant</a:t>
            </a:r>
          </a:p>
          <a:p>
            <a:pPr lvl="1">
              <a:spcBef>
                <a:spcPts val="1200"/>
              </a:spcBef>
            </a:pPr>
            <a:r>
              <a:rPr lang="en-US" sz="2400" i="1" dirty="0" err="1" smtClean="0">
                <a:solidFill>
                  <a:srgbClr val="000090"/>
                </a:solidFill>
              </a:rPr>
              <a:t>glyphosate</a:t>
            </a:r>
            <a:r>
              <a:rPr lang="en-US" sz="2400" dirty="0" smtClean="0">
                <a:solidFill>
                  <a:srgbClr val="000090"/>
                </a:solidFill>
              </a:rPr>
              <a:t> (</a:t>
            </a:r>
            <a:r>
              <a:rPr lang="en-US" sz="2400" dirty="0" err="1" smtClean="0">
                <a:solidFill>
                  <a:srgbClr val="000090"/>
                </a:solidFill>
              </a:rPr>
              <a:t>Glyphomate</a:t>
            </a:r>
            <a:r>
              <a:rPr lang="en-US" sz="2400" dirty="0" smtClean="0">
                <a:solidFill>
                  <a:srgbClr val="000090"/>
                </a:solidFill>
              </a:rPr>
              <a:t> 41; </a:t>
            </a:r>
            <a:r>
              <a:rPr lang="en-US" sz="2400" dirty="0" err="1" smtClean="0">
                <a:solidFill>
                  <a:srgbClr val="000090"/>
                </a:solidFill>
              </a:rPr>
              <a:t>Aquaneat</a:t>
            </a:r>
            <a:r>
              <a:rPr lang="en-US" sz="2400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sz="2400" i="1" dirty="0" err="1" smtClean="0">
                <a:solidFill>
                  <a:srgbClr val="000090"/>
                </a:solidFill>
              </a:rPr>
              <a:t>diquat</a:t>
            </a:r>
            <a:r>
              <a:rPr lang="en-US" sz="2400" dirty="0" smtClean="0">
                <a:solidFill>
                  <a:srgbClr val="000090"/>
                </a:solidFill>
              </a:rPr>
              <a:t> (Reward), </a:t>
            </a:r>
            <a:r>
              <a:rPr lang="en-US" sz="2400" i="1" dirty="0" err="1" smtClean="0">
                <a:solidFill>
                  <a:srgbClr val="000090"/>
                </a:solidFill>
              </a:rPr>
              <a:t>paraquat</a:t>
            </a:r>
            <a:endParaRPr lang="en-US" sz="2400" dirty="0" smtClean="0">
              <a:solidFill>
                <a:srgbClr val="00009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Activity – No Residual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u="sng" dirty="0" smtClean="0"/>
              <a:t>Nonselective</a:t>
            </a:r>
            <a:r>
              <a:rPr lang="en-US" sz="2400" dirty="0" smtClean="0"/>
              <a:t> – injure or kill all plants treated</a:t>
            </a:r>
          </a:p>
          <a:p>
            <a:pPr lvl="1">
              <a:spcBef>
                <a:spcPts val="600"/>
              </a:spcBef>
            </a:pPr>
            <a:r>
              <a:rPr lang="en-US" i="1" dirty="0" err="1" smtClean="0">
                <a:solidFill>
                  <a:srgbClr val="000090"/>
                </a:solidFill>
              </a:rPr>
              <a:t>glyphosate</a:t>
            </a:r>
            <a:r>
              <a:rPr lang="en-US" dirty="0" smtClean="0">
                <a:solidFill>
                  <a:srgbClr val="000090"/>
                </a:solidFill>
              </a:rPr>
              <a:t> (</a:t>
            </a:r>
            <a:r>
              <a:rPr lang="en-US" dirty="0" err="1" smtClean="0">
                <a:solidFill>
                  <a:srgbClr val="000090"/>
                </a:solidFill>
              </a:rPr>
              <a:t>Glyphomate</a:t>
            </a:r>
            <a:r>
              <a:rPr lang="en-US" dirty="0" smtClean="0">
                <a:solidFill>
                  <a:srgbClr val="000090"/>
                </a:solidFill>
              </a:rPr>
              <a:t> 41 and </a:t>
            </a:r>
            <a:r>
              <a:rPr lang="en-US" dirty="0" err="1" smtClean="0">
                <a:solidFill>
                  <a:srgbClr val="000090"/>
                </a:solidFill>
              </a:rPr>
              <a:t>Aquaneat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i="1" dirty="0" err="1" smtClean="0">
                <a:solidFill>
                  <a:srgbClr val="000090"/>
                </a:solidFill>
              </a:rPr>
              <a:t>diquat</a:t>
            </a:r>
            <a:r>
              <a:rPr lang="en-US" i="1" dirty="0" smtClean="0">
                <a:solidFill>
                  <a:srgbClr val="000090"/>
                </a:solidFill>
              </a:rPr>
              <a:t>, </a:t>
            </a:r>
            <a:r>
              <a:rPr lang="en-US" i="1" dirty="0" err="1" smtClean="0">
                <a:solidFill>
                  <a:srgbClr val="000090"/>
                </a:solidFill>
              </a:rPr>
              <a:t>paraquat</a:t>
            </a:r>
            <a:endParaRPr lang="en-US" i="1" dirty="0" smtClean="0">
              <a:solidFill>
                <a:srgbClr val="000090"/>
              </a:solidFill>
            </a:endParaRPr>
          </a:p>
          <a:p>
            <a:pPr lvl="1">
              <a:buNone/>
            </a:pPr>
            <a:endParaRPr lang="en-US" dirty="0" smtClean="0"/>
          </a:p>
          <a:p>
            <a:r>
              <a:rPr lang="en-US" sz="2400" u="sng" dirty="0" smtClean="0"/>
              <a:t>Selective</a:t>
            </a:r>
            <a:r>
              <a:rPr lang="en-US" sz="2400" dirty="0" smtClean="0"/>
              <a:t> – kill weeds without significant damage to desirable plants</a:t>
            </a:r>
          </a:p>
          <a:p>
            <a:pPr lvl="1">
              <a:spcBef>
                <a:spcPts val="600"/>
              </a:spcBef>
            </a:pPr>
            <a:r>
              <a:rPr lang="en-US" i="1" dirty="0" smtClean="0">
                <a:solidFill>
                  <a:srgbClr val="000090"/>
                </a:solidFill>
              </a:rPr>
              <a:t>2,4-D</a:t>
            </a:r>
            <a:r>
              <a:rPr lang="en-US" dirty="0" smtClean="0">
                <a:solidFill>
                  <a:srgbClr val="000090"/>
                </a:solidFill>
              </a:rPr>
              <a:t> (Navigate, Triplet)</a:t>
            </a:r>
          </a:p>
          <a:p>
            <a:pPr lvl="1"/>
            <a:r>
              <a:rPr lang="en-US" i="1" dirty="0" err="1" smtClean="0">
                <a:solidFill>
                  <a:srgbClr val="000090"/>
                </a:solidFill>
              </a:rPr>
              <a:t>triclopyr</a:t>
            </a:r>
            <a:r>
              <a:rPr lang="en-US" dirty="0" smtClean="0">
                <a:solidFill>
                  <a:srgbClr val="000090"/>
                </a:solidFill>
              </a:rPr>
              <a:t> (</a:t>
            </a:r>
            <a:r>
              <a:rPr lang="en-US" dirty="0" err="1" smtClean="0">
                <a:solidFill>
                  <a:srgbClr val="000090"/>
                </a:solidFill>
              </a:rPr>
              <a:t>Garlon</a:t>
            </a:r>
            <a:r>
              <a:rPr lang="en-US" dirty="0" smtClean="0">
                <a:solidFill>
                  <a:srgbClr val="000090"/>
                </a:solidFill>
              </a:rPr>
              <a:t> 3A)</a:t>
            </a:r>
          </a:p>
          <a:p>
            <a:pPr lvl="1"/>
            <a:r>
              <a:rPr lang="en-US" i="1" dirty="0" err="1" smtClean="0">
                <a:solidFill>
                  <a:srgbClr val="000090"/>
                </a:solidFill>
              </a:rPr>
              <a:t>dicamba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(Vanquish, Overdrive)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Injure broadleaf plants but not grasses</a:t>
            </a:r>
          </a:p>
          <a:p>
            <a:pPr lvl="1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 Spectrum (Selectivity)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Selective Application</a:t>
            </a:r>
            <a:endParaRPr lang="en-US" dirty="0"/>
          </a:p>
        </p:txBody>
      </p:sp>
      <p:pic>
        <p:nvPicPr>
          <p:cNvPr id="4" name="Picture 4" descr="HO1"/>
          <p:cNvPicPr>
            <a:picLocks noChangeAspect="1" noChangeArrowheads="1"/>
          </p:cNvPicPr>
          <p:nvPr/>
        </p:nvPicPr>
        <p:blipFill>
          <a:blip r:embed="rId3"/>
          <a:srcRect b="16312"/>
          <a:stretch>
            <a:fillRect/>
          </a:stretch>
        </p:blipFill>
        <p:spPr bwMode="auto">
          <a:xfrm>
            <a:off x="1214414" y="1500174"/>
            <a:ext cx="671517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57422" y="5786454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Poison hemlock control in grass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Formulations</a:t>
            </a:r>
            <a:endParaRPr lang="en-US" dirty="0"/>
          </a:p>
        </p:txBody>
      </p:sp>
      <p:pic>
        <p:nvPicPr>
          <p:cNvPr id="4" name="Picture 2" descr="C:\Documents and Settings\kll24\My Documents\My Pictures\2009_0506\2009_05060009.JPG"/>
          <p:cNvPicPr>
            <a:picLocks noChangeAspect="1" noChangeArrowheads="1"/>
          </p:cNvPicPr>
          <p:nvPr/>
        </p:nvPicPr>
        <p:blipFill>
          <a:blip r:embed="rId3" cstate="print"/>
          <a:srcRect l="9989" t="3023" r="7463" b="15986"/>
          <a:stretch>
            <a:fillRect/>
          </a:stretch>
        </p:blipFill>
        <p:spPr bwMode="auto">
          <a:xfrm>
            <a:off x="1285851" y="1500174"/>
            <a:ext cx="6310357" cy="464347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Water Soluble (S)</a:t>
            </a:r>
          </a:p>
          <a:p>
            <a:pPr>
              <a:spcBef>
                <a:spcPts val="12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Flowable</a:t>
            </a:r>
            <a:r>
              <a:rPr lang="en-US" sz="2800" b="1" dirty="0" smtClean="0">
                <a:solidFill>
                  <a:schemeClr val="bg1"/>
                </a:solidFill>
              </a:rPr>
              <a:t> (F,L)</a:t>
            </a:r>
          </a:p>
          <a:p>
            <a:pPr>
              <a:spcBef>
                <a:spcPts val="1200"/>
              </a:spcBef>
            </a:pPr>
            <a:r>
              <a:rPr lang="en-US" sz="2800" b="1" dirty="0" err="1" smtClean="0">
                <a:solidFill>
                  <a:schemeClr val="bg1"/>
                </a:solidFill>
              </a:rPr>
              <a:t>Emulsifiable</a:t>
            </a:r>
            <a:r>
              <a:rPr lang="en-US" sz="2800" b="1" dirty="0" smtClean="0">
                <a:solidFill>
                  <a:schemeClr val="bg1"/>
                </a:solidFill>
              </a:rPr>
              <a:t> Concentrate (E, EC)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Microencapsulated (ME)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Ready-to-Use (RTU)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Common Liquid Formulations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2" descr="Garlon4Ultra.jpg"/>
          <p:cNvPicPr>
            <a:picLocks noChangeAspect="1"/>
          </p:cNvPicPr>
          <p:nvPr/>
        </p:nvPicPr>
        <p:blipFill>
          <a:blip r:embed="rId3" cstate="print"/>
          <a:srcRect b="1332"/>
          <a:stretch>
            <a:fillRect/>
          </a:stretch>
        </p:blipFill>
        <p:spPr bwMode="auto">
          <a:xfrm>
            <a:off x="3874483" y="4750603"/>
            <a:ext cx="1583884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 descr="PathfinderI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0315" y="4750603"/>
            <a:ext cx="150837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PendulumAquacap.jpg"/>
          <p:cNvPicPr>
            <a:picLocks noChangeAspect="1"/>
          </p:cNvPicPr>
          <p:nvPr/>
        </p:nvPicPr>
        <p:blipFill>
          <a:blip r:embed="rId5" cstate="print"/>
          <a:srcRect t="9842" b="4428"/>
          <a:stretch>
            <a:fillRect/>
          </a:stretch>
        </p:blipFill>
        <p:spPr bwMode="auto">
          <a:xfrm>
            <a:off x="428596" y="4750603"/>
            <a:ext cx="1645921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Aquanea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0171" y="4750603"/>
            <a:ext cx="1555233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2" descr="Surfla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4165" y="4752984"/>
            <a:ext cx="1410208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 smtClean="0"/>
              <a:t>Granules (G) and Pellets (P)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Soluble Powders (SP, WSP)</a:t>
            </a:r>
          </a:p>
          <a:p>
            <a:pPr>
              <a:spcBef>
                <a:spcPts val="1200"/>
              </a:spcBef>
            </a:pPr>
            <a:r>
              <a:rPr lang="en-US" sz="2800" dirty="0" err="1" smtClean="0"/>
              <a:t>Wettable</a:t>
            </a:r>
            <a:r>
              <a:rPr lang="en-US" sz="2800" dirty="0" smtClean="0"/>
              <a:t> Powders (W, WP)</a:t>
            </a:r>
          </a:p>
          <a:p>
            <a:pPr>
              <a:spcBef>
                <a:spcPts val="1200"/>
              </a:spcBef>
            </a:pPr>
            <a:r>
              <a:rPr lang="en-US" sz="2800" dirty="0" smtClean="0"/>
              <a:t>Water-Dispersible Granules (WDG)/Dry </a:t>
            </a:r>
            <a:r>
              <a:rPr lang="en-US" sz="2800" dirty="0" err="1" smtClean="0"/>
              <a:t>Flowables</a:t>
            </a:r>
            <a:r>
              <a:rPr lang="en-US" sz="2800" dirty="0" smtClean="0"/>
              <a:t> (DF)/ Extruded Pastes (XP)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Dry Formulations</a:t>
            </a:r>
            <a:endParaRPr lang="en-US" dirty="0"/>
          </a:p>
        </p:txBody>
      </p:sp>
      <p:pic>
        <p:nvPicPr>
          <p:cNvPr id="4" name="Picture 3" descr="Spike20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461" y="4392806"/>
            <a:ext cx="141856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Overdriv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0281" y="4392806"/>
            <a:ext cx="141578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EscortX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95794"/>
            <a:ext cx="141744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RoundUpProDry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1421" y="4392806"/>
            <a:ext cx="14097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Pendulum2G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122" y="4392806"/>
            <a:ext cx="1411759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4391032"/>
            <a:ext cx="1410622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2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Herbicide Mode of Action	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8700" y="1216541"/>
            <a:ext cx="7156444" cy="5367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How the herbicide acts, at a molecular level, from absorption through interaction with the structures inside plant cells.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Herbicides are described by MOA, site of action, and chemical family.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Several chemical families may have the same MOA.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Herbicide Mode of Action (MOA)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Mode of Action (Class)</a:t>
            </a:r>
          </a:p>
          <a:p>
            <a:pPr marL="465138">
              <a:buNone/>
            </a:pPr>
            <a:r>
              <a:rPr lang="en-US" sz="2400" dirty="0" smtClean="0">
                <a:solidFill>
                  <a:schemeClr val="accent4"/>
                </a:solidFill>
                <a:sym typeface="Wingdings" pitchFamily="2" charset="2"/>
              </a:rPr>
              <a:t>	</a:t>
            </a:r>
            <a:r>
              <a:rPr lang="en-US" sz="2400" dirty="0" smtClean="0">
                <a:solidFill>
                  <a:srgbClr val="000090"/>
                </a:solidFill>
                <a:sym typeface="Wingdings" pitchFamily="2" charset="2"/>
              </a:rPr>
              <a:t>Amino acid biosynthesis inhibitors</a:t>
            </a:r>
            <a:endParaRPr lang="en-US" sz="2400" dirty="0" smtClean="0">
              <a:solidFill>
                <a:srgbClr val="000090"/>
              </a:solidFill>
            </a:endParaRPr>
          </a:p>
          <a:p>
            <a:pPr lvl="1"/>
            <a:r>
              <a:rPr lang="en-US" sz="2400" dirty="0" smtClean="0"/>
              <a:t>Site of Action</a:t>
            </a:r>
          </a:p>
          <a:p>
            <a:pPr marL="804863" lvl="1">
              <a:buNone/>
            </a:pPr>
            <a:r>
              <a:rPr lang="en-US" sz="2400" dirty="0" smtClean="0">
                <a:solidFill>
                  <a:schemeClr val="accent4"/>
                </a:solidFill>
                <a:sym typeface="Wingdings" pitchFamily="2" charset="2"/>
              </a:rPr>
              <a:t>	</a:t>
            </a:r>
            <a:r>
              <a:rPr lang="en-US" sz="2400" dirty="0" smtClean="0">
                <a:solidFill>
                  <a:srgbClr val="000090"/>
                </a:solidFill>
                <a:sym typeface="Wingdings" pitchFamily="2" charset="2"/>
              </a:rPr>
              <a:t>EPSP enzyme</a:t>
            </a:r>
            <a:endParaRPr lang="en-US" sz="2400" dirty="0" smtClean="0">
              <a:solidFill>
                <a:srgbClr val="000090"/>
              </a:solidFill>
            </a:endParaRPr>
          </a:p>
          <a:p>
            <a:pPr lvl="3"/>
            <a:r>
              <a:rPr lang="en-US" sz="2400" dirty="0" smtClean="0"/>
              <a:t>Chemistry </a:t>
            </a:r>
            <a:r>
              <a:rPr lang="en-US" sz="2400" dirty="0" smtClean="0">
                <a:sym typeface="Wingdings" pitchFamily="2" charset="2"/>
              </a:rPr>
              <a:t>(Family)</a:t>
            </a:r>
          </a:p>
          <a:p>
            <a:pPr marL="1308100" lvl="3">
              <a:buNone/>
            </a:pPr>
            <a:r>
              <a:rPr lang="en-US" sz="2400" dirty="0" smtClean="0">
                <a:solidFill>
                  <a:schemeClr val="accent4"/>
                </a:solidFill>
                <a:sym typeface="Wingdings" pitchFamily="2" charset="2"/>
              </a:rPr>
              <a:t>	</a:t>
            </a:r>
            <a:r>
              <a:rPr lang="en-US" sz="2400" dirty="0" smtClean="0">
                <a:solidFill>
                  <a:srgbClr val="000090"/>
                </a:solidFill>
                <a:sym typeface="Wingdings" pitchFamily="2" charset="2"/>
              </a:rPr>
              <a:t>Amino acid derivative (</a:t>
            </a:r>
            <a:r>
              <a:rPr lang="en-US" sz="2400" dirty="0" err="1" smtClean="0">
                <a:solidFill>
                  <a:srgbClr val="000090"/>
                </a:solidFill>
                <a:sym typeface="Wingdings" pitchFamily="2" charset="2"/>
              </a:rPr>
              <a:t>glycines</a:t>
            </a:r>
            <a:r>
              <a:rPr lang="en-US" sz="2400" dirty="0" smtClean="0">
                <a:solidFill>
                  <a:srgbClr val="000090"/>
                </a:solidFill>
                <a:sym typeface="Wingdings" pitchFamily="2" charset="2"/>
              </a:rPr>
              <a:t>)</a:t>
            </a:r>
          </a:p>
          <a:p>
            <a:pPr lvl="4"/>
            <a:r>
              <a:rPr lang="en-US" sz="2400" dirty="0" smtClean="0">
                <a:sym typeface="Wingdings" pitchFamily="2" charset="2"/>
              </a:rPr>
              <a:t>Active Ingredient</a:t>
            </a:r>
          </a:p>
          <a:p>
            <a:pPr marL="1471613" lvl="4">
              <a:buNone/>
            </a:pPr>
            <a:r>
              <a:rPr lang="en-US" sz="2400" dirty="0" smtClean="0">
                <a:solidFill>
                  <a:schemeClr val="accent4"/>
                </a:solidFill>
                <a:sym typeface="Wingdings" pitchFamily="2" charset="2"/>
              </a:rPr>
              <a:t>	</a:t>
            </a:r>
            <a:r>
              <a:rPr lang="en-US" sz="2400" dirty="0" err="1" smtClean="0">
                <a:solidFill>
                  <a:srgbClr val="000090"/>
                </a:solidFill>
                <a:sym typeface="Wingdings" pitchFamily="2" charset="2"/>
              </a:rPr>
              <a:t>glyphosate</a:t>
            </a:r>
            <a:endParaRPr lang="en-US" sz="2400" dirty="0" smtClean="0">
              <a:solidFill>
                <a:srgbClr val="000090"/>
              </a:solidFill>
              <a:sym typeface="Wingdings" pitchFamily="2" charset="2"/>
            </a:endParaRPr>
          </a:p>
          <a:p>
            <a:pPr lvl="5"/>
            <a:r>
              <a:rPr lang="en-US" sz="2400" dirty="0" smtClean="0">
                <a:sym typeface="Wingdings" pitchFamily="2" charset="2"/>
              </a:rPr>
              <a:t>Trade Name(s)</a:t>
            </a:r>
          </a:p>
          <a:p>
            <a:pPr marL="1717675" lvl="5">
              <a:buNone/>
            </a:pPr>
            <a:r>
              <a:rPr lang="en-US" sz="2400" dirty="0" smtClean="0">
                <a:solidFill>
                  <a:schemeClr val="accent4"/>
                </a:solidFill>
                <a:sym typeface="Wingdings" pitchFamily="2" charset="2"/>
              </a:rPr>
              <a:t>	</a:t>
            </a:r>
            <a:r>
              <a:rPr lang="en-US" sz="2400" dirty="0" smtClean="0">
                <a:solidFill>
                  <a:srgbClr val="000090"/>
                </a:solidFill>
                <a:sym typeface="Wingdings" pitchFamily="2" charset="2"/>
              </a:rPr>
              <a:t>Roundup, etc.</a:t>
            </a:r>
          </a:p>
          <a:p>
            <a:pPr>
              <a:buNone/>
            </a:pPr>
            <a:endParaRPr lang="en-US" sz="3600" dirty="0" smtClean="0">
              <a:sym typeface="Wingdings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Pest Management (IPM)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natural processes to work in concert with our management inputs.</a:t>
            </a:r>
          </a:p>
          <a:p>
            <a:r>
              <a:rPr lang="en-US" dirty="0" smtClean="0"/>
              <a:t>IPM includes:</a:t>
            </a:r>
          </a:p>
          <a:p>
            <a:pPr lvl="1"/>
            <a:r>
              <a:rPr lang="en-US" dirty="0" smtClean="0"/>
              <a:t>Variety of control methods</a:t>
            </a:r>
          </a:p>
          <a:p>
            <a:pPr lvl="1"/>
            <a:r>
              <a:rPr lang="en-US" dirty="0" smtClean="0"/>
              <a:t>Pest thresholds</a:t>
            </a:r>
          </a:p>
          <a:p>
            <a:pPr lvl="1"/>
            <a:r>
              <a:rPr lang="en-US" dirty="0" smtClean="0"/>
              <a:t>Scouting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Record 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Plant growth regulators</a:t>
            </a:r>
          </a:p>
          <a:p>
            <a:pPr>
              <a:defRPr/>
            </a:pPr>
            <a:r>
              <a:rPr lang="en-US" sz="2400" dirty="0" smtClean="0"/>
              <a:t>Photosynthetic </a:t>
            </a:r>
            <a:r>
              <a:rPr lang="en-US" sz="2400" dirty="0"/>
              <a:t>inhibitors</a:t>
            </a:r>
          </a:p>
          <a:p>
            <a:pPr lvl="1">
              <a:defRPr/>
            </a:pPr>
            <a:r>
              <a:rPr lang="en-US" sz="2400" dirty="0"/>
              <a:t>Mobile and </a:t>
            </a:r>
            <a:r>
              <a:rPr lang="en-US" sz="2400" dirty="0" err="1" smtClean="0"/>
              <a:t>Nonmobile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Amino acid (protein) biosynthesis inhibitors</a:t>
            </a:r>
          </a:p>
          <a:p>
            <a:pPr eaLnBrk="1" hangingPunct="1">
              <a:defRPr/>
            </a:pPr>
            <a:r>
              <a:rPr lang="en-US" sz="2400" dirty="0" smtClean="0"/>
              <a:t>Seedling growth inhibitors</a:t>
            </a:r>
          </a:p>
          <a:p>
            <a:pPr lvl="1" eaLnBrk="1" hangingPunct="1">
              <a:defRPr/>
            </a:pPr>
            <a:r>
              <a:rPr lang="en-US" sz="2400" dirty="0" smtClean="0"/>
              <a:t>Root/Shoot and Shoot</a:t>
            </a:r>
          </a:p>
          <a:p>
            <a:pPr>
              <a:defRPr/>
            </a:pPr>
            <a:r>
              <a:rPr lang="en-US" sz="2400" dirty="0" smtClean="0"/>
              <a:t>Fatty acid (lipid) biosynthesis inhibitors</a:t>
            </a:r>
          </a:p>
          <a:p>
            <a:pPr eaLnBrk="1" hangingPunct="1">
              <a:defRPr/>
            </a:pPr>
            <a:r>
              <a:rPr lang="en-US" sz="2400" dirty="0" smtClean="0"/>
              <a:t>Cell membrane disrupters</a:t>
            </a:r>
          </a:p>
          <a:p>
            <a:pPr eaLnBrk="1" hangingPunct="1">
              <a:defRPr/>
            </a:pPr>
            <a:r>
              <a:rPr lang="en-US" sz="2400" dirty="0" smtClean="0"/>
              <a:t>Unclassified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Herbicide Classes (MOA)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ability of a pest (insect, fungus, weed, rodent, or other organism) to tolerate a chemical that once controlled it.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Pesticide Resistance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200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Resistance</a:t>
            </a:r>
            <a:endParaRPr lang="en-US" dirty="0"/>
          </a:p>
        </p:txBody>
      </p:sp>
      <p:pic>
        <p:nvPicPr>
          <p:cNvPr id="2050" name="Picture 2" descr="http://www.weedscience.org/ChronMOA.GIF"/>
          <p:cNvPicPr>
            <a:picLocks noChangeAspect="1" noChangeArrowheads="1"/>
          </p:cNvPicPr>
          <p:nvPr/>
        </p:nvPicPr>
        <p:blipFill>
          <a:blip r:embed="rId3"/>
          <a:srcRect t="2817" b="5634"/>
          <a:stretch>
            <a:fillRect/>
          </a:stretch>
        </p:blipFill>
        <p:spPr bwMode="auto">
          <a:xfrm>
            <a:off x="1142976" y="1428736"/>
            <a:ext cx="6657129" cy="4643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resistance</a:t>
            </a:r>
            <a:endParaRPr lang="en-US" dirty="0"/>
          </a:p>
        </p:txBody>
      </p:sp>
      <p:pic>
        <p:nvPicPr>
          <p:cNvPr id="4" name="Picture 2" descr="http://plantandsoil.unl.edu/croptechnology2005/UserFiles/Image/siteImages/Fig5LG.gif"/>
          <p:cNvPicPr>
            <a:picLocks noChangeAspect="1" noChangeArrowheads="1"/>
          </p:cNvPicPr>
          <p:nvPr/>
        </p:nvPicPr>
        <p:blipFill>
          <a:blip r:embed="rId3"/>
          <a:srcRect t="28358"/>
          <a:stretch>
            <a:fillRect/>
          </a:stretch>
        </p:blipFill>
        <p:spPr bwMode="auto">
          <a:xfrm>
            <a:off x="1082655" y="1457848"/>
            <a:ext cx="7180815" cy="46767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 mixtures of herbicides with different modes of action.</a:t>
            </a:r>
          </a:p>
          <a:p>
            <a:r>
              <a:rPr lang="en-US" sz="2400" dirty="0" smtClean="0"/>
              <a:t>Rotate herbicides, using different families and modes of action.</a:t>
            </a:r>
          </a:p>
          <a:p>
            <a:r>
              <a:rPr lang="en-US" sz="2400" dirty="0" smtClean="0"/>
              <a:t>Resistance to </a:t>
            </a:r>
            <a:r>
              <a:rPr lang="en-US" sz="2400" dirty="0" err="1" smtClean="0"/>
              <a:t>triazines</a:t>
            </a:r>
            <a:r>
              <a:rPr lang="en-US" sz="2400" dirty="0" smtClean="0"/>
              <a:t> and ALS inhibitor herbicides most common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Resistance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571876"/>
            <a:ext cx="4308685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Soil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Water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Proximity to Non-targets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83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Annuals</a:t>
            </a:r>
          </a:p>
          <a:p>
            <a:pPr lvl="1"/>
            <a:r>
              <a:rPr lang="en-US" dirty="0" smtClean="0"/>
              <a:t>Summer annuals</a:t>
            </a:r>
          </a:p>
          <a:p>
            <a:pPr lvl="1"/>
            <a:r>
              <a:rPr lang="en-US" dirty="0" smtClean="0"/>
              <a:t>Winter annuals</a:t>
            </a:r>
          </a:p>
          <a:p>
            <a:r>
              <a:rPr lang="en-US" dirty="0" smtClean="0"/>
              <a:t>Biennials</a:t>
            </a:r>
          </a:p>
          <a:p>
            <a:r>
              <a:rPr lang="en-US" dirty="0" smtClean="0"/>
              <a:t>Perennials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096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Life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The length of time for a plant to grow, flower, and set seed.</a:t>
            </a:r>
            <a:endParaRPr lang="en-US" sz="4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038600" cy="431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+mj-cs"/>
              </a:rPr>
              <a:t>Annual </a:t>
            </a:r>
            <a:r>
              <a:rPr lang="en-US" dirty="0" err="1" smtClean="0">
                <a:cs typeface="+mj-cs"/>
              </a:rPr>
              <a:t>vs</a:t>
            </a:r>
            <a:r>
              <a:rPr lang="en-US" dirty="0" smtClean="0">
                <a:cs typeface="+mj-cs"/>
              </a:rPr>
              <a:t> Perennial &gt; Root system</a:t>
            </a:r>
            <a:endParaRPr lang="en-US" dirty="0"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056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</a:p>
          <a:p>
            <a:r>
              <a:rPr lang="en-US" dirty="0" smtClean="0"/>
              <a:t>Soil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Water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Proximity to Non-targets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9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3"/>
              <a:buChar char=""/>
              <a:tabLst>
                <a:tab pos="627063" algn="l"/>
              </a:tabLst>
              <a:defRPr/>
            </a:pPr>
            <a:r>
              <a:rPr lang="en-US" sz="2600" u="sng" dirty="0" smtClean="0">
                <a:ea typeface="+mn-ea"/>
                <a:cs typeface="+mn-cs"/>
              </a:rPr>
              <a:t>Cultural</a:t>
            </a:r>
            <a:r>
              <a:rPr lang="en-US" sz="2600" dirty="0" smtClean="0">
                <a:ea typeface="+mn-ea"/>
                <a:cs typeface="+mn-cs"/>
              </a:rPr>
              <a:t> – routine management practices that provide benefits (not directed against a pest)</a:t>
            </a:r>
          </a:p>
          <a:p>
            <a:pPr marL="621157" lvl="1" indent="-255588" fontAlgn="auto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600" dirty="0" err="1" smtClean="0">
                <a:solidFill>
                  <a:srgbClr val="000090"/>
                </a:solidFill>
                <a:ea typeface="+mn-ea"/>
              </a:rPr>
              <a:t>PennDOT</a:t>
            </a:r>
            <a:r>
              <a:rPr lang="en-US" sz="2600" dirty="0" smtClean="0">
                <a:solidFill>
                  <a:srgbClr val="000090"/>
                </a:solidFill>
                <a:ea typeface="+mn-ea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ea typeface="+mn-ea"/>
                <a:sym typeface="Wingdings" pitchFamily="2" charset="2"/>
              </a:rPr>
              <a:t>uses prevention/sanitation, seeding, and mowing</a:t>
            </a:r>
            <a:endParaRPr lang="en-US" sz="2600" dirty="0" smtClean="0">
              <a:solidFill>
                <a:srgbClr val="000090"/>
              </a:solidFill>
              <a:ea typeface="+mn-ea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tabLst>
                <a:tab pos="682625" algn="l"/>
              </a:tabLst>
              <a:defRPr/>
            </a:pPr>
            <a:r>
              <a:rPr lang="en-US" sz="2600" u="sng" dirty="0" smtClean="0">
                <a:ea typeface="+mn-ea"/>
                <a:cs typeface="+mn-cs"/>
              </a:rPr>
              <a:t>Mechanical</a:t>
            </a:r>
            <a:r>
              <a:rPr lang="en-US" sz="2600" dirty="0" smtClean="0">
                <a:ea typeface="+mn-ea"/>
                <a:cs typeface="+mn-cs"/>
              </a:rPr>
              <a:t> – physical injury or removal of target or alteration of its environment</a:t>
            </a:r>
          </a:p>
          <a:p>
            <a:pPr marL="621157" lvl="1" indent="-255588" fontAlgn="auto">
              <a:spcBef>
                <a:spcPts val="324"/>
              </a:spcBef>
              <a:spcAft>
                <a:spcPts val="600"/>
              </a:spcAft>
              <a:buFont typeface="Verdana"/>
              <a:buChar char="◦"/>
              <a:defRPr/>
            </a:pPr>
            <a:r>
              <a:rPr lang="en-US" sz="2600" dirty="0" err="1" smtClean="0">
                <a:solidFill>
                  <a:srgbClr val="000090"/>
                </a:solidFill>
                <a:ea typeface="+mn-ea"/>
              </a:rPr>
              <a:t>PennDOT</a:t>
            </a:r>
            <a:r>
              <a:rPr lang="en-US" sz="2600" dirty="0" smtClean="0">
                <a:solidFill>
                  <a:srgbClr val="000090"/>
                </a:solidFill>
                <a:ea typeface="+mn-ea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ea typeface="+mn-ea"/>
                <a:sym typeface="Wingdings" pitchFamily="2" charset="2"/>
              </a:rPr>
              <a:t>uses mowing and brushing</a:t>
            </a:r>
            <a:endParaRPr lang="en-US" sz="2600" dirty="0" smtClean="0">
              <a:solidFill>
                <a:srgbClr val="000090"/>
              </a:solidFill>
              <a:ea typeface="+mn-ea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tabLst>
                <a:tab pos="627063" algn="l"/>
              </a:tabLst>
              <a:defRPr/>
            </a:pPr>
            <a:r>
              <a:rPr lang="en-US" sz="2600" u="sng" dirty="0" smtClean="0">
                <a:ea typeface="+mn-ea"/>
                <a:cs typeface="+mn-cs"/>
              </a:rPr>
              <a:t>Biological</a:t>
            </a:r>
            <a:r>
              <a:rPr lang="en-US" sz="2600" dirty="0" smtClean="0">
                <a:ea typeface="+mn-ea"/>
                <a:cs typeface="+mn-cs"/>
              </a:rPr>
              <a:t> – use of another organism(s) against </a:t>
            </a:r>
            <a:r>
              <a:rPr lang="en-US" sz="2600" dirty="0" smtClean="0">
                <a:ea typeface="+mn-ea"/>
                <a:cs typeface="+mn-cs"/>
              </a:rPr>
              <a:t>target </a:t>
            </a:r>
            <a:r>
              <a:rPr lang="en-US" sz="2600" dirty="0" smtClean="0">
                <a:ea typeface="+mn-ea"/>
                <a:cs typeface="+mn-cs"/>
              </a:rPr>
              <a:t>pest/problem</a:t>
            </a:r>
            <a:endParaRPr lang="en-US" sz="2600" dirty="0" smtClean="0">
              <a:solidFill>
                <a:schemeClr val="accent4"/>
              </a:solidFill>
              <a:ea typeface="+mn-ea"/>
            </a:endParaRP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Wingdings 3"/>
              <a:buChar char=""/>
              <a:defRPr/>
            </a:pPr>
            <a:r>
              <a:rPr lang="en-US" sz="2600" u="sng" dirty="0" smtClean="0">
                <a:ea typeface="+mn-ea"/>
                <a:cs typeface="+mn-cs"/>
              </a:rPr>
              <a:t>Chemical</a:t>
            </a:r>
            <a:r>
              <a:rPr lang="en-US" sz="2600" dirty="0" smtClean="0">
                <a:ea typeface="+mn-ea"/>
                <a:cs typeface="+mn-cs"/>
              </a:rPr>
              <a:t> – herbicide application to target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4811" y="276414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Control Methods</a:t>
            </a: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Determines plant species that will occupy a site.</a:t>
            </a:r>
          </a:p>
          <a:p>
            <a:r>
              <a:rPr lang="en-US" dirty="0" smtClean="0"/>
              <a:t>To establish competitive groundcover (cultural control), especially on roadsides must:</a:t>
            </a:r>
          </a:p>
          <a:p>
            <a:pPr lvl="1"/>
            <a:r>
              <a:rPr lang="en-US" dirty="0" smtClean="0"/>
              <a:t>Find compatible groundcover</a:t>
            </a:r>
          </a:p>
          <a:p>
            <a:pPr lvl="1"/>
            <a:r>
              <a:rPr lang="en-US" dirty="0" smtClean="0"/>
              <a:t>Remediate the soil</a:t>
            </a:r>
          </a:p>
        </p:txBody>
      </p:sp>
    </p:spTree>
    <p:extLst>
      <p:ext uri="{BB962C8B-B14F-4D97-AF65-F5344CB8AC3E}">
        <p14:creationId xmlns:p14="http://schemas.microsoft.com/office/powerpoint/2010/main" val="4066151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Soil texture</a:t>
            </a:r>
            <a:r>
              <a:rPr lang="en-US" dirty="0"/>
              <a:t> </a:t>
            </a:r>
            <a:r>
              <a:rPr lang="en-US" dirty="0" smtClean="0"/>
              <a:t>(particle size distribution)</a:t>
            </a:r>
          </a:p>
          <a:p>
            <a:pPr lvl="1"/>
            <a:r>
              <a:rPr lang="en-US" dirty="0" smtClean="0"/>
              <a:t>Determines capacity to adsorb herbicides</a:t>
            </a:r>
          </a:p>
          <a:p>
            <a:pPr lvl="1"/>
            <a:r>
              <a:rPr lang="en-US" dirty="0" smtClean="0"/>
              <a:t>Fine textured soils have higher capacity to adsorb herbicides</a:t>
            </a:r>
          </a:p>
          <a:p>
            <a:r>
              <a:rPr lang="en-US" dirty="0" smtClean="0"/>
              <a:t>USDA particle size classes:</a:t>
            </a:r>
          </a:p>
          <a:p>
            <a:pPr lvl="1"/>
            <a:r>
              <a:rPr lang="en-US" dirty="0" smtClean="0"/>
              <a:t>Sand (2.0-0.05 mm)</a:t>
            </a:r>
          </a:p>
          <a:p>
            <a:pPr lvl="1"/>
            <a:r>
              <a:rPr lang="en-US" dirty="0" smtClean="0"/>
              <a:t>Silt (0.05-0.002 mm)</a:t>
            </a:r>
          </a:p>
          <a:p>
            <a:pPr lvl="1"/>
            <a:r>
              <a:rPr lang="en-US" dirty="0" smtClean="0"/>
              <a:t>Clay (&lt;0.002 mm)</a:t>
            </a:r>
            <a:endParaRPr lang="en-US" dirty="0"/>
          </a:p>
          <a:p>
            <a:r>
              <a:rPr lang="en-US" dirty="0" smtClean="0"/>
              <a:t>Gravel are larger than 2.0 mm</a:t>
            </a:r>
          </a:p>
        </p:txBody>
      </p:sp>
    </p:spTree>
    <p:extLst>
      <p:ext uri="{BB962C8B-B14F-4D97-AF65-F5344CB8AC3E}">
        <p14:creationId xmlns:p14="http://schemas.microsoft.com/office/powerpoint/2010/main" val="31397312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Why do clay and humus adsorb herbicides more readily??</a:t>
            </a:r>
          </a:p>
          <a:p>
            <a:pPr lvl="1"/>
            <a:r>
              <a:rPr lang="en-US" dirty="0" smtClean="0"/>
              <a:t>Clay has greater surface area than spheres or cubes of similar volume (thin, layer sheets).</a:t>
            </a:r>
          </a:p>
          <a:p>
            <a:pPr lvl="1"/>
            <a:r>
              <a:rPr lang="en-US" dirty="0" smtClean="0"/>
              <a:t>Chemically reactive carrying a negative charge (CEC).</a:t>
            </a:r>
          </a:p>
          <a:p>
            <a:pPr lvl="2"/>
            <a:r>
              <a:rPr lang="en-US" dirty="0" smtClean="0"/>
              <a:t>Thus adsorbs positively charged molecules</a:t>
            </a:r>
          </a:p>
          <a:p>
            <a:pPr lvl="1"/>
            <a:r>
              <a:rPr lang="en-US" dirty="0" smtClean="0"/>
              <a:t>Humus is negatively charged, causes aggregation of smaller soil particles, holds water.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Soil-applied herbicides often require increased rates with fine-textured soils.  Decrease herbicide availability.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65272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Why do clay and humus adsorb herbicides more readily??</a:t>
            </a:r>
          </a:p>
          <a:p>
            <a:pPr lvl="1"/>
            <a:r>
              <a:rPr lang="en-US" dirty="0" smtClean="0"/>
              <a:t>Clay has greater surface area than spheres or cubes of similar volume (thin, layer sheets).</a:t>
            </a:r>
          </a:p>
          <a:p>
            <a:pPr lvl="1"/>
            <a:r>
              <a:rPr lang="en-US" dirty="0" smtClean="0"/>
              <a:t>Chemically reactive carrying a negative charge (CEC).</a:t>
            </a:r>
          </a:p>
          <a:p>
            <a:pPr lvl="2"/>
            <a:r>
              <a:rPr lang="en-US" dirty="0" smtClean="0"/>
              <a:t>Thus adsorbs positively charged molecules</a:t>
            </a:r>
          </a:p>
          <a:p>
            <a:pPr lvl="1"/>
            <a:r>
              <a:rPr lang="en-US" dirty="0" smtClean="0"/>
              <a:t>Humus is negatively charged, causes aggregation of smaller soil particles, holds water.</a:t>
            </a:r>
          </a:p>
          <a:p>
            <a:r>
              <a:rPr lang="en-US" dirty="0" smtClean="0"/>
              <a:t>Soil-applied herbicides often require increased rates with fine-textured soils.  Decrease herbicide availability.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67670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permeability</a:t>
            </a:r>
          </a:p>
          <a:p>
            <a:pPr lvl="1"/>
            <a:r>
              <a:rPr lang="en-US" dirty="0" smtClean="0"/>
              <a:t>Rate at which water and air move through the soil.</a:t>
            </a:r>
          </a:p>
          <a:p>
            <a:pPr lvl="1"/>
            <a:r>
              <a:rPr lang="en-US" dirty="0" smtClean="0"/>
              <a:t>Determined by soil texture and structure.</a:t>
            </a:r>
          </a:p>
          <a:p>
            <a:pPr lvl="2"/>
            <a:r>
              <a:rPr lang="en-US" dirty="0" smtClean="0"/>
              <a:t>Soil structure is arrangement of soil particles into aggregates.</a:t>
            </a:r>
          </a:p>
          <a:p>
            <a:pPr lvl="1"/>
            <a:r>
              <a:rPr lang="en-US" dirty="0" smtClean="0"/>
              <a:t>When are highly permeable soils a concern?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If you are using highly soluble or persistent herbicides.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7649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Soil permeability</a:t>
            </a:r>
          </a:p>
          <a:p>
            <a:pPr lvl="1"/>
            <a:r>
              <a:rPr lang="en-US" dirty="0" smtClean="0"/>
              <a:t>Rate at which water and air move through the soil.</a:t>
            </a:r>
          </a:p>
          <a:p>
            <a:pPr lvl="1"/>
            <a:r>
              <a:rPr lang="en-US" dirty="0" smtClean="0"/>
              <a:t>Determined by soil texture and structure.</a:t>
            </a:r>
          </a:p>
          <a:p>
            <a:pPr lvl="2"/>
            <a:r>
              <a:rPr lang="en-US" dirty="0" smtClean="0"/>
              <a:t>Soil structure is arrangement of soil particles into aggregates.</a:t>
            </a:r>
          </a:p>
          <a:p>
            <a:pPr lvl="1"/>
            <a:r>
              <a:rPr lang="en-US" dirty="0" smtClean="0"/>
              <a:t>When are highly permeable soils a concern?</a:t>
            </a:r>
          </a:p>
          <a:p>
            <a:r>
              <a:rPr lang="en-US" dirty="0" smtClean="0"/>
              <a:t>If you are using highly soluble or persistent herbicides.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5639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factors that influence herbicide movement</a:t>
            </a:r>
          </a:p>
          <a:p>
            <a:pPr lvl="1"/>
            <a:r>
              <a:rPr lang="en-US" dirty="0" smtClean="0"/>
              <a:t>Soil Hydrology</a:t>
            </a:r>
          </a:p>
          <a:p>
            <a:pPr lvl="2"/>
            <a:r>
              <a:rPr lang="en-US" dirty="0" smtClean="0"/>
              <a:t>Describes soil wetness or how close the water table is to the soil surface.</a:t>
            </a:r>
          </a:p>
          <a:p>
            <a:pPr lvl="1"/>
            <a:r>
              <a:rPr lang="en-US" dirty="0" smtClean="0"/>
              <a:t>Soil Depth</a:t>
            </a:r>
          </a:p>
          <a:p>
            <a:pPr lvl="2"/>
            <a:r>
              <a:rPr lang="en-US" dirty="0" smtClean="0"/>
              <a:t>The depth of the soil to bedrock.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68079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</a:p>
          <a:p>
            <a:r>
              <a:rPr lang="en-US" dirty="0" smtClean="0"/>
              <a:t>Soil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Proximity to Non-targets</a:t>
            </a:r>
            <a:endParaRPr lang="en-US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490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to know where water movement will occur on a site.</a:t>
            </a:r>
          </a:p>
          <a:p>
            <a:r>
              <a:rPr lang="en-US" dirty="0" smtClean="0"/>
              <a:t>Establish buffer zones in sensitive areas.</a:t>
            </a:r>
          </a:p>
          <a:p>
            <a:pPr lvl="1"/>
            <a:r>
              <a:rPr lang="en-US" dirty="0" smtClean="0"/>
              <a:t>Maintain desirable vegetation in buffer zones.</a:t>
            </a:r>
          </a:p>
          <a:p>
            <a:r>
              <a:rPr lang="en-US" dirty="0" smtClean="0"/>
              <a:t>Use proper herbicides and/or application methods near water.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568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866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3" y="0"/>
            <a:ext cx="460533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03600"/>
            <a:ext cx="46053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8663" y="3403600"/>
            <a:ext cx="4605337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61988" y="1390650"/>
            <a:ext cx="7848600" cy="3962402"/>
            <a:chOff x="152401" y="533398"/>
            <a:chExt cx="8458196" cy="6005510"/>
          </a:xfrm>
        </p:grpSpPr>
        <p:grpSp>
          <p:nvGrpSpPr>
            <p:cNvPr id="3" name="Group 211"/>
            <p:cNvGrpSpPr>
              <a:grpSpLocks/>
            </p:cNvGrpSpPr>
            <p:nvPr/>
          </p:nvGrpSpPr>
          <p:grpSpPr bwMode="auto">
            <a:xfrm>
              <a:off x="2822575" y="533398"/>
              <a:ext cx="5788022" cy="5524495"/>
              <a:chOff x="1296" y="576"/>
              <a:chExt cx="3646" cy="3480"/>
            </a:xfrm>
          </p:grpSpPr>
          <p:sp>
            <p:nvSpPr>
              <p:cNvPr id="47134" name="Rectangle 5"/>
              <p:cNvSpPr>
                <a:spLocks noChangeArrowheads="1"/>
              </p:cNvSpPr>
              <p:nvPr/>
            </p:nvSpPr>
            <p:spPr bwMode="auto">
              <a:xfrm>
                <a:off x="1296" y="578"/>
                <a:ext cx="3646" cy="34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>
                  <a:latin typeface="Lucida Sans Unicode" pitchFamily="-65" charset="-52"/>
                </a:endParaRPr>
              </a:p>
            </p:txBody>
          </p:sp>
          <p:sp>
            <p:nvSpPr>
              <p:cNvPr id="47135" name="Line 6"/>
              <p:cNvSpPr>
                <a:spLocks noChangeShapeType="1"/>
              </p:cNvSpPr>
              <p:nvPr/>
            </p:nvSpPr>
            <p:spPr bwMode="auto">
              <a:xfrm flipH="1">
                <a:off x="1600" y="578"/>
                <a:ext cx="1" cy="3472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6" name="Line 7"/>
              <p:cNvSpPr>
                <a:spLocks noChangeShapeType="1"/>
              </p:cNvSpPr>
              <p:nvPr/>
            </p:nvSpPr>
            <p:spPr bwMode="auto">
              <a:xfrm>
                <a:off x="1901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7" name="Line 8"/>
              <p:cNvSpPr>
                <a:spLocks noChangeShapeType="1"/>
              </p:cNvSpPr>
              <p:nvPr/>
            </p:nvSpPr>
            <p:spPr bwMode="auto">
              <a:xfrm>
                <a:off x="2205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8" name="Line 9"/>
              <p:cNvSpPr>
                <a:spLocks noChangeShapeType="1"/>
              </p:cNvSpPr>
              <p:nvPr/>
            </p:nvSpPr>
            <p:spPr bwMode="auto">
              <a:xfrm>
                <a:off x="2508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9" name="Line 10"/>
              <p:cNvSpPr>
                <a:spLocks noChangeShapeType="1"/>
              </p:cNvSpPr>
              <p:nvPr/>
            </p:nvSpPr>
            <p:spPr bwMode="auto">
              <a:xfrm>
                <a:off x="2812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0" name="Line 11"/>
              <p:cNvSpPr>
                <a:spLocks noChangeShapeType="1"/>
              </p:cNvSpPr>
              <p:nvPr/>
            </p:nvSpPr>
            <p:spPr bwMode="auto">
              <a:xfrm>
                <a:off x="3116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1" name="Line 12"/>
              <p:cNvSpPr>
                <a:spLocks noChangeShapeType="1"/>
              </p:cNvSpPr>
              <p:nvPr/>
            </p:nvSpPr>
            <p:spPr bwMode="auto">
              <a:xfrm>
                <a:off x="3420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2" name="Line 13"/>
              <p:cNvSpPr>
                <a:spLocks noChangeShapeType="1"/>
              </p:cNvSpPr>
              <p:nvPr/>
            </p:nvSpPr>
            <p:spPr bwMode="auto">
              <a:xfrm>
                <a:off x="3722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3" name="Line 14"/>
              <p:cNvSpPr>
                <a:spLocks noChangeShapeType="1"/>
              </p:cNvSpPr>
              <p:nvPr/>
            </p:nvSpPr>
            <p:spPr bwMode="auto">
              <a:xfrm>
                <a:off x="4026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4" name="Line 15"/>
              <p:cNvSpPr>
                <a:spLocks noChangeShapeType="1"/>
              </p:cNvSpPr>
              <p:nvPr/>
            </p:nvSpPr>
            <p:spPr bwMode="auto">
              <a:xfrm>
                <a:off x="4329" y="576"/>
                <a:ext cx="1" cy="3474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45" name="Line 16"/>
              <p:cNvSpPr>
                <a:spLocks noChangeShapeType="1"/>
              </p:cNvSpPr>
              <p:nvPr/>
            </p:nvSpPr>
            <p:spPr bwMode="auto">
              <a:xfrm flipH="1">
                <a:off x="4633" y="578"/>
                <a:ext cx="2" cy="3472"/>
              </a:xfrm>
              <a:prstGeom prst="line">
                <a:avLst/>
              </a:prstGeom>
              <a:noFill/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10" name="Freeform 49"/>
            <p:cNvSpPr>
              <a:spLocks/>
            </p:cNvSpPr>
            <p:nvPr/>
          </p:nvSpPr>
          <p:spPr bwMode="auto">
            <a:xfrm>
              <a:off x="4270374" y="609597"/>
              <a:ext cx="963612" cy="500062"/>
            </a:xfrm>
            <a:custGeom>
              <a:avLst/>
              <a:gdLst>
                <a:gd name="T0" fmla="*/ 0 w 599"/>
                <a:gd name="T1" fmla="*/ 416752169 h 298"/>
                <a:gd name="T2" fmla="*/ 388188038 w 599"/>
                <a:gd name="T3" fmla="*/ 0 h 298"/>
                <a:gd name="T4" fmla="*/ 1161978930 w 599"/>
                <a:gd name="T5" fmla="*/ 0 h 298"/>
                <a:gd name="T6" fmla="*/ 1550166968 w 599"/>
                <a:gd name="T7" fmla="*/ 416752169 h 298"/>
                <a:gd name="T8" fmla="*/ 1161978930 w 599"/>
                <a:gd name="T9" fmla="*/ 839137597 h 298"/>
                <a:gd name="T10" fmla="*/ 388188038 w 599"/>
                <a:gd name="T11" fmla="*/ 839137597 h 298"/>
                <a:gd name="T12" fmla="*/ 0 w 599"/>
                <a:gd name="T13" fmla="*/ 416752169 h 298"/>
                <a:gd name="T14" fmla="*/ 0 w 599"/>
                <a:gd name="T15" fmla="*/ 416752169 h 2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99"/>
                <a:gd name="T25" fmla="*/ 0 h 298"/>
                <a:gd name="T26" fmla="*/ 599 w 599"/>
                <a:gd name="T27" fmla="*/ 298 h 2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99" h="298">
                  <a:moveTo>
                    <a:pt x="0" y="148"/>
                  </a:moveTo>
                  <a:lnTo>
                    <a:pt x="150" y="0"/>
                  </a:lnTo>
                  <a:lnTo>
                    <a:pt x="449" y="0"/>
                  </a:lnTo>
                  <a:lnTo>
                    <a:pt x="599" y="148"/>
                  </a:lnTo>
                  <a:lnTo>
                    <a:pt x="449" y="298"/>
                  </a:lnTo>
                  <a:lnTo>
                    <a:pt x="150" y="29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47111" name="Freeform 53"/>
            <p:cNvSpPr>
              <a:spLocks/>
            </p:cNvSpPr>
            <p:nvPr/>
          </p:nvSpPr>
          <p:spPr bwMode="auto">
            <a:xfrm>
              <a:off x="4506912" y="1600197"/>
              <a:ext cx="522287" cy="503237"/>
            </a:xfrm>
            <a:custGeom>
              <a:avLst/>
              <a:gdLst>
                <a:gd name="T0" fmla="*/ 0 w 374"/>
                <a:gd name="T1" fmla="*/ 422080808 h 300"/>
                <a:gd name="T2" fmla="*/ 146264100 w 374"/>
                <a:gd name="T3" fmla="*/ 0 h 300"/>
                <a:gd name="T4" fmla="*/ 583104109 w 374"/>
                <a:gd name="T5" fmla="*/ 0 h 300"/>
                <a:gd name="T6" fmla="*/ 729368210 w 374"/>
                <a:gd name="T7" fmla="*/ 422080808 h 300"/>
                <a:gd name="T8" fmla="*/ 583104109 w 374"/>
                <a:gd name="T9" fmla="*/ 844161615 h 300"/>
                <a:gd name="T10" fmla="*/ 146264100 w 374"/>
                <a:gd name="T11" fmla="*/ 844161615 h 300"/>
                <a:gd name="T12" fmla="*/ 0 w 374"/>
                <a:gd name="T13" fmla="*/ 422080808 h 300"/>
                <a:gd name="T14" fmla="*/ 0 w 374"/>
                <a:gd name="T15" fmla="*/ 422080808 h 3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4"/>
                <a:gd name="T25" fmla="*/ 0 h 300"/>
                <a:gd name="T26" fmla="*/ 374 w 374"/>
                <a:gd name="T27" fmla="*/ 300 h 3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4" h="300">
                  <a:moveTo>
                    <a:pt x="0" y="150"/>
                  </a:moveTo>
                  <a:lnTo>
                    <a:pt x="75" y="0"/>
                  </a:lnTo>
                  <a:lnTo>
                    <a:pt x="299" y="0"/>
                  </a:lnTo>
                  <a:lnTo>
                    <a:pt x="374" y="150"/>
                  </a:lnTo>
                  <a:lnTo>
                    <a:pt x="299" y="300"/>
                  </a:lnTo>
                  <a:lnTo>
                    <a:pt x="75" y="30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47112" name="Freeform 63"/>
            <p:cNvSpPr>
              <a:spLocks/>
            </p:cNvSpPr>
            <p:nvPr/>
          </p:nvSpPr>
          <p:spPr bwMode="auto">
            <a:xfrm>
              <a:off x="5229224" y="3459158"/>
              <a:ext cx="1927224" cy="503237"/>
            </a:xfrm>
            <a:custGeom>
              <a:avLst/>
              <a:gdLst>
                <a:gd name="T0" fmla="*/ 0 w 1197"/>
                <a:gd name="T1" fmla="*/ 422079969 h 300"/>
                <a:gd name="T2" fmla="*/ 388837367 w 1197"/>
                <a:gd name="T3" fmla="*/ 0 h 300"/>
                <a:gd name="T4" fmla="*/ 2147483647 w 1197"/>
                <a:gd name="T5" fmla="*/ 0 h 300"/>
                <a:gd name="T6" fmla="*/ 2147483647 w 1197"/>
                <a:gd name="T7" fmla="*/ 422079969 h 300"/>
                <a:gd name="T8" fmla="*/ 2147483647 w 1197"/>
                <a:gd name="T9" fmla="*/ 844158261 h 300"/>
                <a:gd name="T10" fmla="*/ 388837367 w 1197"/>
                <a:gd name="T11" fmla="*/ 844158261 h 300"/>
                <a:gd name="T12" fmla="*/ 0 w 1197"/>
                <a:gd name="T13" fmla="*/ 422079969 h 300"/>
                <a:gd name="T14" fmla="*/ 0 w 1197"/>
                <a:gd name="T15" fmla="*/ 422079969 h 3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97"/>
                <a:gd name="T25" fmla="*/ 0 h 300"/>
                <a:gd name="T26" fmla="*/ 1197 w 1197"/>
                <a:gd name="T27" fmla="*/ 300 h 3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97" h="300">
                  <a:moveTo>
                    <a:pt x="0" y="150"/>
                  </a:moveTo>
                  <a:lnTo>
                    <a:pt x="150" y="0"/>
                  </a:lnTo>
                  <a:lnTo>
                    <a:pt x="1047" y="0"/>
                  </a:lnTo>
                  <a:lnTo>
                    <a:pt x="1197" y="150"/>
                  </a:lnTo>
                  <a:lnTo>
                    <a:pt x="1047" y="300"/>
                  </a:lnTo>
                  <a:lnTo>
                    <a:pt x="150" y="300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47113" name="Freeform 77"/>
            <p:cNvSpPr>
              <a:spLocks/>
            </p:cNvSpPr>
            <p:nvPr/>
          </p:nvSpPr>
          <p:spPr bwMode="auto">
            <a:xfrm>
              <a:off x="5954711" y="4451344"/>
              <a:ext cx="1201736" cy="501650"/>
            </a:xfrm>
            <a:custGeom>
              <a:avLst/>
              <a:gdLst>
                <a:gd name="T0" fmla="*/ 0 w 747"/>
                <a:gd name="T1" fmla="*/ 422231591 h 299"/>
                <a:gd name="T2" fmla="*/ 385624051 w 747"/>
                <a:gd name="T3" fmla="*/ 0 h 299"/>
                <a:gd name="T4" fmla="*/ 1545083074 w 747"/>
                <a:gd name="T5" fmla="*/ 0 h 299"/>
                <a:gd name="T6" fmla="*/ 1933295605 w 747"/>
                <a:gd name="T7" fmla="*/ 422231591 h 299"/>
                <a:gd name="T8" fmla="*/ 1545083074 w 747"/>
                <a:gd name="T9" fmla="*/ 841647901 h 299"/>
                <a:gd name="T10" fmla="*/ 385624051 w 747"/>
                <a:gd name="T11" fmla="*/ 841647901 h 299"/>
                <a:gd name="T12" fmla="*/ 0 w 747"/>
                <a:gd name="T13" fmla="*/ 422231591 h 299"/>
                <a:gd name="T14" fmla="*/ 0 w 747"/>
                <a:gd name="T15" fmla="*/ 422231591 h 2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7"/>
                <a:gd name="T25" fmla="*/ 0 h 299"/>
                <a:gd name="T26" fmla="*/ 747 w 747"/>
                <a:gd name="T27" fmla="*/ 299 h 2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7" h="299">
                  <a:moveTo>
                    <a:pt x="0" y="150"/>
                  </a:moveTo>
                  <a:lnTo>
                    <a:pt x="149" y="0"/>
                  </a:lnTo>
                  <a:lnTo>
                    <a:pt x="597" y="0"/>
                  </a:lnTo>
                  <a:lnTo>
                    <a:pt x="747" y="150"/>
                  </a:lnTo>
                  <a:lnTo>
                    <a:pt x="597" y="299"/>
                  </a:lnTo>
                  <a:lnTo>
                    <a:pt x="149" y="299"/>
                  </a:lnTo>
                  <a:lnTo>
                    <a:pt x="0" y="15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47114" name="Freeform 78"/>
            <p:cNvSpPr>
              <a:spLocks/>
            </p:cNvSpPr>
            <p:nvPr/>
          </p:nvSpPr>
          <p:spPr bwMode="auto">
            <a:xfrm>
              <a:off x="4257674" y="2516184"/>
              <a:ext cx="3379787" cy="501650"/>
            </a:xfrm>
            <a:custGeom>
              <a:avLst/>
              <a:gdLst>
                <a:gd name="T0" fmla="*/ 5040313 w 2129"/>
                <a:gd name="T1" fmla="*/ 400705638 h 316"/>
                <a:gd name="T2" fmla="*/ 587197287 w 2129"/>
                <a:gd name="T3" fmla="*/ 0 h 316"/>
                <a:gd name="T4" fmla="*/ 2147483647 w 2129"/>
                <a:gd name="T5" fmla="*/ 2520950 h 316"/>
                <a:gd name="T6" fmla="*/ 2147483647 w 2129"/>
                <a:gd name="T7" fmla="*/ 395665325 h 316"/>
                <a:gd name="T8" fmla="*/ 2147483647 w 2129"/>
                <a:gd name="T9" fmla="*/ 788809700 h 316"/>
                <a:gd name="T10" fmla="*/ 587197287 w 2129"/>
                <a:gd name="T11" fmla="*/ 796369375 h 316"/>
                <a:gd name="T12" fmla="*/ 0 w 2129"/>
                <a:gd name="T13" fmla="*/ 395665325 h 316"/>
                <a:gd name="T14" fmla="*/ 5040313 w 2129"/>
                <a:gd name="T15" fmla="*/ 400705638 h 3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29"/>
                <a:gd name="T25" fmla="*/ 0 h 316"/>
                <a:gd name="T26" fmla="*/ 2129 w 2129"/>
                <a:gd name="T27" fmla="*/ 316 h 3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29" h="316">
                  <a:moveTo>
                    <a:pt x="2" y="159"/>
                  </a:moveTo>
                  <a:lnTo>
                    <a:pt x="233" y="0"/>
                  </a:lnTo>
                  <a:lnTo>
                    <a:pt x="1966" y="1"/>
                  </a:lnTo>
                  <a:lnTo>
                    <a:pt x="2129" y="157"/>
                  </a:lnTo>
                  <a:lnTo>
                    <a:pt x="1966" y="313"/>
                  </a:lnTo>
                  <a:lnTo>
                    <a:pt x="233" y="316"/>
                  </a:lnTo>
                  <a:lnTo>
                    <a:pt x="0" y="157"/>
                  </a:lnTo>
                  <a:lnTo>
                    <a:pt x="2" y="15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47115" name="Freeform 88"/>
            <p:cNvSpPr>
              <a:spLocks/>
            </p:cNvSpPr>
            <p:nvPr/>
          </p:nvSpPr>
          <p:spPr bwMode="auto">
            <a:xfrm>
              <a:off x="2819400" y="5443530"/>
              <a:ext cx="4346573" cy="500062"/>
            </a:xfrm>
            <a:custGeom>
              <a:avLst/>
              <a:gdLst>
                <a:gd name="T0" fmla="*/ 0 w 2542"/>
                <a:gd name="T1" fmla="*/ 416751335 h 298"/>
                <a:gd name="T2" fmla="*/ 429794534 w 2542"/>
                <a:gd name="T3" fmla="*/ 0 h 298"/>
                <a:gd name="T4" fmla="*/ 2147483647 w 2542"/>
                <a:gd name="T5" fmla="*/ 0 h 298"/>
                <a:gd name="T6" fmla="*/ 2147483647 w 2542"/>
                <a:gd name="T7" fmla="*/ 416751335 h 298"/>
                <a:gd name="T8" fmla="*/ 2147483647 w 2542"/>
                <a:gd name="T9" fmla="*/ 839134241 h 298"/>
                <a:gd name="T10" fmla="*/ 429794534 w 2542"/>
                <a:gd name="T11" fmla="*/ 839134241 h 298"/>
                <a:gd name="T12" fmla="*/ 0 w 2542"/>
                <a:gd name="T13" fmla="*/ 416751335 h 298"/>
                <a:gd name="T14" fmla="*/ 0 w 2542"/>
                <a:gd name="T15" fmla="*/ 416751335 h 2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42"/>
                <a:gd name="T25" fmla="*/ 0 h 298"/>
                <a:gd name="T26" fmla="*/ 2542 w 2542"/>
                <a:gd name="T27" fmla="*/ 298 h 2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42" h="298">
                  <a:moveTo>
                    <a:pt x="0" y="148"/>
                  </a:moveTo>
                  <a:lnTo>
                    <a:pt x="147" y="0"/>
                  </a:lnTo>
                  <a:lnTo>
                    <a:pt x="2393" y="0"/>
                  </a:lnTo>
                  <a:lnTo>
                    <a:pt x="2542" y="148"/>
                  </a:lnTo>
                  <a:lnTo>
                    <a:pt x="2393" y="298"/>
                  </a:lnTo>
                  <a:lnTo>
                    <a:pt x="147" y="298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latin typeface="Lucida Sans Unicode" pitchFamily="-65" charset="-52"/>
              </a:endParaRPr>
            </a:p>
          </p:txBody>
        </p:sp>
        <p:sp>
          <p:nvSpPr>
            <p:cNvPr id="21" name="Text Box 212"/>
            <p:cNvSpPr txBox="1">
              <a:spLocks noChangeArrowheads="1"/>
            </p:cNvSpPr>
            <p:nvPr/>
          </p:nvSpPr>
          <p:spPr bwMode="auto">
            <a:xfrm>
              <a:off x="152401" y="620016"/>
              <a:ext cx="1594834" cy="55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Bareground</a:t>
              </a:r>
              <a:endPara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-65" charset="-52"/>
              </a:endParaRPr>
            </a:p>
          </p:txBody>
        </p:sp>
        <p:sp>
          <p:nvSpPr>
            <p:cNvPr id="22" name="Text Box 213"/>
            <p:cNvSpPr txBox="1">
              <a:spLocks noChangeArrowheads="1"/>
            </p:cNvSpPr>
            <p:nvPr/>
          </p:nvSpPr>
          <p:spPr bwMode="auto">
            <a:xfrm>
              <a:off x="152401" y="1446899"/>
              <a:ext cx="2653451" cy="979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Grass Growth and Height </a:t>
              </a:r>
              <a:r>
                <a:rPr 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C</a:t>
              </a:r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ontrol</a:t>
              </a:r>
            </a:p>
          </p:txBody>
        </p:sp>
        <p:sp>
          <p:nvSpPr>
            <p:cNvPr id="23" name="Text Box 214"/>
            <p:cNvSpPr txBox="1">
              <a:spLocks noChangeArrowheads="1"/>
            </p:cNvSpPr>
            <p:nvPr/>
          </p:nvSpPr>
          <p:spPr bwMode="auto">
            <a:xfrm>
              <a:off x="152401" y="2412194"/>
              <a:ext cx="2420583" cy="979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Herbaceous Weed </a:t>
              </a:r>
            </a:p>
            <a:p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Control</a:t>
              </a:r>
              <a:endPara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-65" charset="-52"/>
              </a:endParaRPr>
            </a:p>
          </p:txBody>
        </p:sp>
        <p:sp>
          <p:nvSpPr>
            <p:cNvPr id="24" name="Text Box 215"/>
            <p:cNvSpPr txBox="1">
              <a:spLocks noChangeArrowheads="1"/>
            </p:cNvSpPr>
            <p:nvPr/>
          </p:nvSpPr>
          <p:spPr bwMode="auto">
            <a:xfrm>
              <a:off x="152401" y="3527964"/>
              <a:ext cx="1855689" cy="55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Brush Control</a:t>
              </a:r>
              <a:endPara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-65" charset="-52"/>
              </a:endParaRPr>
            </a:p>
          </p:txBody>
        </p:sp>
        <p:sp>
          <p:nvSpPr>
            <p:cNvPr id="25" name="Text Box 216"/>
            <p:cNvSpPr txBox="1">
              <a:spLocks noChangeArrowheads="1"/>
            </p:cNvSpPr>
            <p:nvPr/>
          </p:nvSpPr>
          <p:spPr bwMode="auto">
            <a:xfrm>
              <a:off x="152401" y="4546694"/>
              <a:ext cx="1814228" cy="559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Sidetrimming</a:t>
              </a:r>
              <a:endPara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-65" charset="-52"/>
              </a:endParaRPr>
            </a:p>
          </p:txBody>
        </p:sp>
        <p:sp>
          <p:nvSpPr>
            <p:cNvPr id="26" name="Text Box 217"/>
            <p:cNvSpPr txBox="1">
              <a:spLocks noChangeArrowheads="1"/>
            </p:cNvSpPr>
            <p:nvPr/>
          </p:nvSpPr>
          <p:spPr bwMode="auto">
            <a:xfrm>
              <a:off x="159245" y="5278772"/>
              <a:ext cx="2646607" cy="9795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Basal </a:t>
              </a:r>
              <a:r>
                <a:rPr lang="en-US" sz="18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Bark and Dormant Stem</a:t>
              </a:r>
              <a:endPara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-65" charset="-52"/>
              </a:endParaRPr>
            </a:p>
          </p:txBody>
        </p:sp>
        <p:sp>
          <p:nvSpPr>
            <p:cNvPr id="27" name="Text Box 218"/>
            <p:cNvSpPr txBox="1">
              <a:spLocks noChangeArrowheads="1"/>
            </p:cNvSpPr>
            <p:nvPr/>
          </p:nvSpPr>
          <p:spPr bwMode="auto">
            <a:xfrm>
              <a:off x="2905078" y="6158752"/>
              <a:ext cx="311366" cy="365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J</a:t>
              </a:r>
            </a:p>
          </p:txBody>
        </p:sp>
        <p:sp>
          <p:nvSpPr>
            <p:cNvPr id="28" name="Text Box 219"/>
            <p:cNvSpPr txBox="1">
              <a:spLocks noChangeArrowheads="1"/>
            </p:cNvSpPr>
            <p:nvPr/>
          </p:nvSpPr>
          <p:spPr bwMode="auto">
            <a:xfrm>
              <a:off x="3390945" y="6158752"/>
              <a:ext cx="323342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F</a:t>
              </a:r>
            </a:p>
          </p:txBody>
        </p:sp>
        <p:sp>
          <p:nvSpPr>
            <p:cNvPr id="29" name="Text Box 220"/>
            <p:cNvSpPr txBox="1">
              <a:spLocks noChangeArrowheads="1"/>
            </p:cNvSpPr>
            <p:nvPr/>
          </p:nvSpPr>
          <p:spPr bwMode="auto">
            <a:xfrm>
              <a:off x="3847728" y="6158752"/>
              <a:ext cx="374665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M</a:t>
              </a:r>
            </a:p>
          </p:txBody>
        </p:sp>
        <p:sp>
          <p:nvSpPr>
            <p:cNvPr id="30" name="Text Box 221"/>
            <p:cNvSpPr txBox="1">
              <a:spLocks noChangeArrowheads="1"/>
            </p:cNvSpPr>
            <p:nvPr/>
          </p:nvSpPr>
          <p:spPr bwMode="auto">
            <a:xfrm>
              <a:off x="4330173" y="6158752"/>
              <a:ext cx="349003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A</a:t>
              </a:r>
            </a:p>
          </p:txBody>
        </p:sp>
        <p:sp>
          <p:nvSpPr>
            <p:cNvPr id="31" name="Text Box 222"/>
            <p:cNvSpPr txBox="1">
              <a:spLocks noChangeArrowheads="1"/>
            </p:cNvSpPr>
            <p:nvPr/>
          </p:nvSpPr>
          <p:spPr bwMode="auto">
            <a:xfrm>
              <a:off x="4800644" y="6158752"/>
              <a:ext cx="374666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M</a:t>
              </a:r>
            </a:p>
          </p:txBody>
        </p:sp>
        <p:sp>
          <p:nvSpPr>
            <p:cNvPr id="32" name="Text Box 223"/>
            <p:cNvSpPr txBox="1">
              <a:spLocks noChangeArrowheads="1"/>
            </p:cNvSpPr>
            <p:nvPr/>
          </p:nvSpPr>
          <p:spPr bwMode="auto">
            <a:xfrm>
              <a:off x="5327569" y="6173188"/>
              <a:ext cx="311366" cy="365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J</a:t>
              </a:r>
            </a:p>
          </p:txBody>
        </p:sp>
        <p:sp>
          <p:nvSpPr>
            <p:cNvPr id="33" name="Text Box 224"/>
            <p:cNvSpPr txBox="1">
              <a:spLocks noChangeArrowheads="1"/>
            </p:cNvSpPr>
            <p:nvPr/>
          </p:nvSpPr>
          <p:spPr bwMode="auto">
            <a:xfrm>
              <a:off x="5798040" y="6158752"/>
              <a:ext cx="311366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J</a:t>
              </a:r>
            </a:p>
          </p:txBody>
        </p:sp>
        <p:sp>
          <p:nvSpPr>
            <p:cNvPr id="34" name="Text Box 225"/>
            <p:cNvSpPr txBox="1">
              <a:spLocks noChangeArrowheads="1"/>
            </p:cNvSpPr>
            <p:nvPr/>
          </p:nvSpPr>
          <p:spPr bwMode="auto">
            <a:xfrm>
              <a:off x="6261664" y="6158752"/>
              <a:ext cx="349003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A</a:t>
              </a:r>
            </a:p>
          </p:txBody>
        </p:sp>
        <p:sp>
          <p:nvSpPr>
            <p:cNvPr id="35" name="Text Box 226"/>
            <p:cNvSpPr txBox="1">
              <a:spLocks noChangeArrowheads="1"/>
            </p:cNvSpPr>
            <p:nvPr/>
          </p:nvSpPr>
          <p:spPr bwMode="auto">
            <a:xfrm>
              <a:off x="6749244" y="6158752"/>
              <a:ext cx="337027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S</a:t>
              </a:r>
            </a:p>
          </p:txBody>
        </p:sp>
        <p:sp>
          <p:nvSpPr>
            <p:cNvPr id="36" name="Text Box 227"/>
            <p:cNvSpPr txBox="1">
              <a:spLocks noChangeArrowheads="1"/>
            </p:cNvSpPr>
            <p:nvPr/>
          </p:nvSpPr>
          <p:spPr bwMode="auto">
            <a:xfrm>
              <a:off x="7207735" y="6161158"/>
              <a:ext cx="360978" cy="365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O</a:t>
              </a:r>
            </a:p>
          </p:txBody>
        </p:sp>
        <p:sp>
          <p:nvSpPr>
            <p:cNvPr id="37" name="Text Box 228"/>
            <p:cNvSpPr txBox="1">
              <a:spLocks noChangeArrowheads="1"/>
            </p:cNvSpPr>
            <p:nvPr/>
          </p:nvSpPr>
          <p:spPr bwMode="auto">
            <a:xfrm>
              <a:off x="7697023" y="6158750"/>
              <a:ext cx="349003" cy="3681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N</a:t>
              </a:r>
            </a:p>
          </p:txBody>
        </p:sp>
        <p:sp>
          <p:nvSpPr>
            <p:cNvPr id="38" name="Text Box 229"/>
            <p:cNvSpPr txBox="1">
              <a:spLocks noChangeArrowheads="1"/>
            </p:cNvSpPr>
            <p:nvPr/>
          </p:nvSpPr>
          <p:spPr bwMode="auto">
            <a:xfrm>
              <a:off x="8184610" y="6161163"/>
              <a:ext cx="349003" cy="365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-65" charset="-52"/>
                </a:rPr>
                <a:t>D</a:t>
              </a:r>
            </a:p>
          </p:txBody>
        </p:sp>
      </p:grpSp>
      <p:sp>
        <p:nvSpPr>
          <p:cNvPr id="40" name="Title 39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PennDOT</a:t>
            </a:r>
            <a:r>
              <a:rPr lang="en-US" dirty="0" smtClean="0"/>
              <a:t> Herbicide Programs</a:t>
            </a: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</a:t>
            </a:r>
          </a:p>
          <a:p>
            <a:r>
              <a:rPr lang="en-US" dirty="0" smtClean="0"/>
              <a:t>Soil</a:t>
            </a:r>
          </a:p>
          <a:p>
            <a:r>
              <a:rPr lang="en-US" dirty="0" smtClean="0"/>
              <a:t>Water</a:t>
            </a:r>
          </a:p>
          <a:p>
            <a:r>
              <a:rPr lang="en-US" dirty="0" smtClean="0"/>
              <a:t>Proximity to Non-targets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883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Proximity to Non-targets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Herbicides can threaten nearby desirable vegetation.</a:t>
            </a:r>
          </a:p>
          <a:p>
            <a:r>
              <a:rPr lang="en-US" dirty="0" smtClean="0"/>
              <a:t>Watch for misapplication, drift, volatilization, root uptake.</a:t>
            </a:r>
          </a:p>
          <a:p>
            <a:pPr lvl="1"/>
            <a:r>
              <a:rPr lang="en-US" dirty="0" smtClean="0"/>
              <a:t>Avoid soil-active herbicides near tree roots.</a:t>
            </a:r>
          </a:p>
          <a:p>
            <a:pPr lvl="1"/>
            <a:r>
              <a:rPr lang="en-US" dirty="0" smtClean="0"/>
              <a:t>Rule of thumb, maintain distance from tree 3-5X the height.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726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-6350"/>
            <a:ext cx="9151938" cy="6864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152400"/>
            <a:ext cx="7788275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Proximity to Non-targets </a:t>
            </a:r>
          </a:p>
        </p:txBody>
      </p:sp>
      <p:sp>
        <p:nvSpPr>
          <p:cNvPr id="370693" name="Line 5"/>
          <p:cNvSpPr>
            <a:spLocks noChangeShapeType="1"/>
          </p:cNvSpPr>
          <p:nvPr/>
        </p:nvSpPr>
        <p:spPr bwMode="auto">
          <a:xfrm>
            <a:off x="1066800" y="4114800"/>
            <a:ext cx="6781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3816350" y="4154488"/>
            <a:ext cx="1276837" cy="369332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root spread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Application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Described later……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211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9065"/>
            <a:ext cx="8229600" cy="189283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Review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3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833"/>
            <a:ext cx="8229600" cy="184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a physical barrier to prevent weed development is what category of IPM?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7067"/>
            <a:ext cx="8229600" cy="33321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Biological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Chemical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Mechanical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Cultural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None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8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level at which a pest becomes damaging enough to warrant control efforts is which of the following?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774"/>
            <a:ext cx="8229600" cy="32766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Weed threshold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Physical barrier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Pest limit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Pest threshold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None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47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485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IVM on a utility right-of-way is accomplished by establishing vegetation management zones called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1066"/>
            <a:ext cx="8229600" cy="260403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Vegetation free zone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Vegetation management zone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Obstacle-free zone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Wire zone-border zone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Non-selective zone</a:t>
            </a:r>
          </a:p>
        </p:txBody>
      </p:sp>
    </p:spTree>
    <p:extLst>
      <p:ext uri="{BB962C8B-B14F-4D97-AF65-F5344CB8AC3E}">
        <p14:creationId xmlns:p14="http://schemas.microsoft.com/office/powerpoint/2010/main" val="352528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597"/>
            <a:ext cx="82296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Herbicides are inhibited from entering stems and leaves by which of the following?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14134"/>
            <a:ext cx="8229600" cy="326443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Hairs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Evaporation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Waxy cuticle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B and C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 and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4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72695"/>
          </a:xfrm>
        </p:spPr>
        <p:txBody>
          <a:bodyPr>
            <a:normAutofit/>
          </a:bodyPr>
          <a:lstStyle/>
          <a:p>
            <a:r>
              <a:rPr lang="en-US" dirty="0" smtClean="0"/>
              <a:t>Surfactants increase herbicide absorption by?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1333"/>
            <a:ext cx="8229600" cy="35861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Increasing surface tension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Reducing surface tension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Lowering evaporation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Increasing retention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B-D</a:t>
            </a:r>
          </a:p>
        </p:txBody>
      </p:sp>
    </p:spTree>
    <p:extLst>
      <p:ext uri="{BB962C8B-B14F-4D97-AF65-F5344CB8AC3E}">
        <p14:creationId xmlns:p14="http://schemas.microsoft.com/office/powerpoint/2010/main" val="53597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Pest threshold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at which a pest becomes damaging enough to warrant control efforts.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Phloem is the conductive tissue that?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027363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Transport sugars to the roots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Transport sugars to the leaves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Transport sugars to the stems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Transport sugars to the “sink”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89922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143000"/>
          </a:xfrm>
        </p:spPr>
        <p:txBody>
          <a:bodyPr/>
          <a:lstStyle/>
          <a:p>
            <a:r>
              <a:rPr lang="en-US" dirty="0" smtClean="0"/>
              <a:t>Contact herbicides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9001"/>
            <a:ext cx="8229600" cy="31750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Do not move within the plant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Can move within a limited region of the plant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Produce injury near where they are applied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A and C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B and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0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639"/>
            <a:ext cx="8229600" cy="245162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Wettable</a:t>
            </a:r>
            <a:r>
              <a:rPr lang="en-US" dirty="0" smtClean="0"/>
              <a:t> powders are dry formulations that typically contain what concentration of active ingredient?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1866"/>
            <a:ext cx="8229600" cy="285803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3-5 percent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5-10 percent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20-50 percent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5</a:t>
            </a:r>
            <a:r>
              <a:rPr lang="en-US" dirty="0" smtClean="0"/>
              <a:t>0-80 percent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80-90 percent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3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mode of action mimics the action of the plant hormone </a:t>
            </a:r>
            <a:r>
              <a:rPr lang="en-US" dirty="0" err="1" smtClean="0"/>
              <a:t>auxin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1741"/>
            <a:ext cx="8229600" cy="2891896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Photosynthetic inhibitors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Growth regulators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Seedling growth inhibitors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Inhibitors of amino acid synthesis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Membrane disrupters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2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38829"/>
          </a:xfrm>
        </p:spPr>
        <p:txBody>
          <a:bodyPr>
            <a:normAutofit/>
          </a:bodyPr>
          <a:lstStyle/>
          <a:p>
            <a:r>
              <a:rPr lang="en-US" dirty="0" smtClean="0"/>
              <a:t>Which soil particle adsorbs herbicides most readily?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3001"/>
            <a:ext cx="8229600" cy="3175000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Fragments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Gravel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Clay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Silt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Sand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7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level of pests when control is needed in order to prevent losses ($$$, aesthetic or ecological value)</a:t>
            </a:r>
          </a:p>
          <a:p>
            <a:pPr lvl="1"/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Thresholds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57053"/>
            <a:ext cx="62674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3021</Words>
  <Application>Microsoft Macintosh PowerPoint</Application>
  <PresentationFormat>On-screen Show (4:3)</PresentationFormat>
  <Paragraphs>515</Paragraphs>
  <Slides>84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Use and Characteristics of Herbicides for Non-crop Weed Control</vt:lpstr>
      <vt:lpstr>Contents</vt:lpstr>
      <vt:lpstr>Introduction</vt:lpstr>
      <vt:lpstr>Introduction</vt:lpstr>
      <vt:lpstr>Integrated Pest Management (IPM)</vt:lpstr>
      <vt:lpstr>Control Methods</vt:lpstr>
      <vt:lpstr>PennDOT Herbicide Programs</vt:lpstr>
      <vt:lpstr>Pest threshold</vt:lpstr>
      <vt:lpstr>Thresholds</vt:lpstr>
      <vt:lpstr>What: Target Thresholds</vt:lpstr>
      <vt:lpstr>Scouting &amp; Monitoring</vt:lpstr>
      <vt:lpstr>Monitoring</vt:lpstr>
      <vt:lpstr>Monitoring</vt:lpstr>
      <vt:lpstr>Record keeping</vt:lpstr>
      <vt:lpstr>Recording: M-609 Form</vt:lpstr>
      <vt:lpstr>Evaluation</vt:lpstr>
      <vt:lpstr>Integrated Vegetation Management (IVM)</vt:lpstr>
      <vt:lpstr>PennDOT IVM Objectives</vt:lpstr>
      <vt:lpstr>IVM and Total Vegetation Control</vt:lpstr>
      <vt:lpstr>PowerPoint Presentation</vt:lpstr>
      <vt:lpstr>IVM and Selective Vegetation Management</vt:lpstr>
      <vt:lpstr>Wire Zone - Border Zone</vt:lpstr>
      <vt:lpstr>Roadside Vegetation Management Zones</vt:lpstr>
      <vt:lpstr>PowerPoint Presentation</vt:lpstr>
      <vt:lpstr>What: Target Priorities</vt:lpstr>
      <vt:lpstr>Where: the Zone Concept</vt:lpstr>
      <vt:lpstr>Non-Selective Zone</vt:lpstr>
      <vt:lpstr>Safety Clear Zone</vt:lpstr>
      <vt:lpstr>Selective Zone</vt:lpstr>
      <vt:lpstr>Natural Zone</vt:lpstr>
      <vt:lpstr>Summary</vt:lpstr>
      <vt:lpstr>Herbicide Characteristics</vt:lpstr>
      <vt:lpstr>Herbicide Activity (and Selectivity)</vt:lpstr>
      <vt:lpstr>Method and Timing</vt:lpstr>
      <vt:lpstr>Mobility in Plant</vt:lpstr>
      <vt:lpstr>Plant Transport System</vt:lpstr>
      <vt:lpstr>Systemic (mobile)</vt:lpstr>
      <vt:lpstr>Non-Systemic (non-mobile)</vt:lpstr>
      <vt:lpstr>Fosamine (Krenite)</vt:lpstr>
      <vt:lpstr>Soil Activity – Long Residual</vt:lpstr>
      <vt:lpstr>Soil Activity – No Residual</vt:lpstr>
      <vt:lpstr>Control Spectrum (Selectivity)</vt:lpstr>
      <vt:lpstr>Selective Application</vt:lpstr>
      <vt:lpstr>Herbicide Formulations</vt:lpstr>
      <vt:lpstr>Common Liquid Formulations</vt:lpstr>
      <vt:lpstr>Common Dry Formulations</vt:lpstr>
      <vt:lpstr>Herbicide Mode of Action </vt:lpstr>
      <vt:lpstr>Herbicide Mode of Action (MOA)</vt:lpstr>
      <vt:lpstr>Herbicide Classification</vt:lpstr>
      <vt:lpstr>Major Herbicide Classes (MOA)</vt:lpstr>
      <vt:lpstr>Pesticide Resistance</vt:lpstr>
      <vt:lpstr>Herbicide Resistance</vt:lpstr>
      <vt:lpstr>Herbicide resistance</vt:lpstr>
      <vt:lpstr>Herbicide Resistance</vt:lpstr>
      <vt:lpstr>Site Characteristics</vt:lpstr>
      <vt:lpstr>Vegetation</vt:lpstr>
      <vt:lpstr>Life Cycle</vt:lpstr>
      <vt:lpstr>Annual vs Perennial &gt; Root system</vt:lpstr>
      <vt:lpstr>Site Characteristics</vt:lpstr>
      <vt:lpstr>Soil</vt:lpstr>
      <vt:lpstr>Soil</vt:lpstr>
      <vt:lpstr>Soil</vt:lpstr>
      <vt:lpstr>Soil</vt:lpstr>
      <vt:lpstr>Soil</vt:lpstr>
      <vt:lpstr>Soil</vt:lpstr>
      <vt:lpstr>Soil</vt:lpstr>
      <vt:lpstr>Site Characteristics</vt:lpstr>
      <vt:lpstr>Water</vt:lpstr>
      <vt:lpstr>PowerPoint Presentation</vt:lpstr>
      <vt:lpstr>Site Characteristics</vt:lpstr>
      <vt:lpstr>Proximity to Non-targets</vt:lpstr>
      <vt:lpstr>Proximity to Non-targets </vt:lpstr>
      <vt:lpstr>Herbicide Application Techniques</vt:lpstr>
      <vt:lpstr> Review Questions</vt:lpstr>
      <vt:lpstr>Using a physical barrier to prevent weed development is what category of IPM? </vt:lpstr>
      <vt:lpstr>The level at which a pest becomes damaging enough to warrant control efforts is which of the following?</vt:lpstr>
      <vt:lpstr>IVM on a utility right-of-way is accomplished by establishing vegetation management zones called what?</vt:lpstr>
      <vt:lpstr>Herbicides are inhibited from entering stems and leaves by which of the following?</vt:lpstr>
      <vt:lpstr>Surfactants increase herbicide absorption by?</vt:lpstr>
      <vt:lpstr>Phloem is the conductive tissue that?</vt:lpstr>
      <vt:lpstr>Contact herbicides</vt:lpstr>
      <vt:lpstr>Wettable powders are dry formulations that typically contain what concentration of active ingredient?</vt:lpstr>
      <vt:lpstr>Which mode of action mimics the action of the plant hormone auxin?</vt:lpstr>
      <vt:lpstr>Which soil particle adsorbs herbicides most readily?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and Characteristics of Herbicides for Non-crop Weed Control</dc:title>
  <dc:creator>Jon Johnson</dc:creator>
  <cp:lastModifiedBy>Jon Johnson</cp:lastModifiedBy>
  <cp:revision>42</cp:revision>
  <dcterms:created xsi:type="dcterms:W3CDTF">2013-03-08T13:33:53Z</dcterms:created>
  <dcterms:modified xsi:type="dcterms:W3CDTF">2013-03-15T19:53:36Z</dcterms:modified>
</cp:coreProperties>
</file>