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4" r:id="rId3"/>
    <p:sldId id="275" r:id="rId4"/>
    <p:sldId id="277" r:id="rId5"/>
    <p:sldId id="276" r:id="rId6"/>
    <p:sldId id="258" r:id="rId7"/>
    <p:sldId id="257" r:id="rId8"/>
    <p:sldId id="263" r:id="rId9"/>
    <p:sldId id="278" r:id="rId10"/>
    <p:sldId id="262" r:id="rId11"/>
    <p:sldId id="264" r:id="rId12"/>
    <p:sldId id="279" r:id="rId13"/>
    <p:sldId id="285" r:id="rId14"/>
    <p:sldId id="284" r:id="rId15"/>
    <p:sldId id="286" r:id="rId16"/>
    <p:sldId id="265" r:id="rId17"/>
    <p:sldId id="280" r:id="rId18"/>
    <p:sldId id="266" r:id="rId19"/>
    <p:sldId id="281" r:id="rId20"/>
    <p:sldId id="261" r:id="rId21"/>
    <p:sldId id="282" r:id="rId22"/>
    <p:sldId id="259" r:id="rId23"/>
    <p:sldId id="269" r:id="rId24"/>
    <p:sldId id="270" r:id="rId25"/>
    <p:sldId id="271" r:id="rId26"/>
    <p:sldId id="283" r:id="rId27"/>
    <p:sldId id="267" r:id="rId28"/>
    <p:sldId id="268" r:id="rId29"/>
    <p:sldId id="273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36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8FAD4-2982-E84F-8109-922C87BBB0D5}" type="datetimeFigureOut">
              <a:rPr lang="en-US" smtClean="0"/>
              <a:t>1/26/17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56025-7F3E-B146-AE7C-8544E5545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0486-D36C-4A47-91DC-B08FDEC7CE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0486-D36C-4A47-91DC-B08FDEC7CE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good forage, hay, or nesting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6025-7F3E-B146-AE7C-8544E5545F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5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Boat-shaped tip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dirty="0" smtClean="0"/>
              <a:t>flatten out the blade, and the tip splits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grass, when growing in dry situations, has its narrow blades closely folded and might easily be confused with </a:t>
            </a:r>
            <a:r>
              <a:rPr lang="en-US" i="1" dirty="0" err="1" smtClean="0"/>
              <a:t>Festuca</a:t>
            </a:r>
            <a:r>
              <a:rPr lang="en-US" i="1" dirty="0" smtClean="0"/>
              <a:t> </a:t>
            </a:r>
            <a:r>
              <a:rPr lang="en-US" i="1" dirty="0" err="1" smtClean="0"/>
              <a:t>rubra</a:t>
            </a:r>
            <a:r>
              <a:rPr lang="en-US" dirty="0" smtClean="0"/>
              <a:t>. The absence of ridges on the inner surface when the blade is unfolded will distinguish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0486-D36C-4A47-91DC-B08FDEC7CE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Bunch-type = no</a:t>
            </a:r>
            <a:r>
              <a:rPr lang="en-US" baseline="0" dirty="0" smtClean="0"/>
              <a:t> rhizomes or </a:t>
            </a:r>
            <a:r>
              <a:rPr lang="en-US" baseline="0" dirty="0" err="1" smtClean="0"/>
              <a:t>stolons</a:t>
            </a:r>
            <a:endParaRPr lang="en-US" baseline="0" dirty="0" smtClean="0"/>
          </a:p>
          <a:p>
            <a:r>
              <a:rPr lang="en-US" dirty="0" smtClean="0"/>
              <a:t>This grass closely resembles </a:t>
            </a:r>
            <a:r>
              <a:rPr lang="en-US" i="1" dirty="0" smtClean="0"/>
              <a:t>L.</a:t>
            </a:r>
            <a:r>
              <a:rPr lang="en-US" dirty="0" smtClean="0"/>
              <a:t> </a:t>
            </a:r>
            <a:r>
              <a:rPr lang="en-US" i="1" dirty="0" err="1" smtClean="0"/>
              <a:t>multiflorum</a:t>
            </a:r>
            <a:r>
              <a:rPr lang="en-US" dirty="0" smtClean="0"/>
              <a:t> and </a:t>
            </a:r>
            <a:r>
              <a:rPr lang="en-US" i="1" dirty="0" err="1" smtClean="0"/>
              <a:t>Festuca</a:t>
            </a:r>
            <a:r>
              <a:rPr lang="en-US" i="1" dirty="0" smtClean="0"/>
              <a:t> </a:t>
            </a:r>
            <a:r>
              <a:rPr lang="en-US" i="1" dirty="0" err="1" smtClean="0"/>
              <a:t>elatior</a:t>
            </a:r>
            <a:r>
              <a:rPr lang="en-US" dirty="0" smtClean="0"/>
              <a:t>, from which it is distinguished by the folded leaves in the bud-shoot.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0486-D36C-4A47-91DC-B08FDEC7CE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0486-D36C-4A47-91DC-B08FDEC7CE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4A32-20A9-234C-A2B1-A894189704C1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344C-7D33-BB48-96F1-C4C9C97E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8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4A32-20A9-234C-A2B1-A894189704C1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344C-7D33-BB48-96F1-C4C9C97E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4A32-20A9-234C-A2B1-A894189704C1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344C-7D33-BB48-96F1-C4C9C97E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2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4A32-20A9-234C-A2B1-A894189704C1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344C-7D33-BB48-96F1-C4C9C97E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6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4A32-20A9-234C-A2B1-A894189704C1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344C-7D33-BB48-96F1-C4C9C97E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3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4A32-20A9-234C-A2B1-A894189704C1}" type="datetimeFigureOut">
              <a:rPr lang="en-US" smtClean="0"/>
              <a:t>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344C-7D33-BB48-96F1-C4C9C97E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8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4A32-20A9-234C-A2B1-A894189704C1}" type="datetimeFigureOut">
              <a:rPr lang="en-US" smtClean="0"/>
              <a:t>1/26/17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344C-7D33-BB48-96F1-C4C9C97E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0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4A32-20A9-234C-A2B1-A894189704C1}" type="datetimeFigureOut">
              <a:rPr lang="en-US" smtClean="0"/>
              <a:t>1/26/17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344C-7D33-BB48-96F1-C4C9C97E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8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4A32-20A9-234C-A2B1-A894189704C1}" type="datetimeFigureOut">
              <a:rPr lang="en-US" smtClean="0"/>
              <a:t>1/26/17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344C-7D33-BB48-96F1-C4C9C97E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1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4A32-20A9-234C-A2B1-A894189704C1}" type="datetimeFigureOut">
              <a:rPr lang="en-US" smtClean="0"/>
              <a:t>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344C-7D33-BB48-96F1-C4C9C97E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6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4A32-20A9-234C-A2B1-A894189704C1}" type="datetimeFigureOut">
              <a:rPr lang="en-US" smtClean="0"/>
              <a:t>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344C-7D33-BB48-96F1-C4C9C97E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  <a:gs pos="53000">
              <a:schemeClr val="tx2">
                <a:lumMod val="60000"/>
                <a:lumOff val="40000"/>
              </a:schemeClr>
            </a:gs>
          </a:gsLst>
          <a:lin ang="17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94A32-20A9-234C-A2B1-A894189704C1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344C-7D33-BB48-96F1-C4C9C97E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1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539" y="1248106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Turfgrasses</a:t>
            </a:r>
            <a:r>
              <a:rPr lang="en-US" dirty="0" smtClean="0">
                <a:solidFill>
                  <a:srgbClr val="FFFF00"/>
                </a:solidFill>
              </a:rPr>
              <a:t> – Matching the Proper Characteristics to the Site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5998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2017 Roadside Vegetation Management Training Seminar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1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751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Fine Fescues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33805"/>
            <a:ext cx="6477000" cy="521684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Narrow leaves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Medium to dark green color</a:t>
            </a:r>
          </a:p>
          <a:p>
            <a:r>
              <a:rPr lang="en-US" sz="2400" u="sng" dirty="0" smtClean="0">
                <a:solidFill>
                  <a:srgbClr val="FFFFFF"/>
                </a:solidFill>
              </a:rPr>
              <a:t>Creeping Red</a:t>
            </a:r>
            <a:r>
              <a:rPr lang="en-US" sz="2400" dirty="0" smtClean="0">
                <a:solidFill>
                  <a:srgbClr val="FFFFFF"/>
                </a:solidFill>
              </a:rPr>
              <a:t> (</a:t>
            </a:r>
            <a:r>
              <a:rPr lang="en-US" sz="2400" i="1" dirty="0" err="1" smtClean="0">
                <a:solidFill>
                  <a:srgbClr val="FFFFFF"/>
                </a:solidFill>
              </a:rPr>
              <a:t>Festuca</a:t>
            </a:r>
            <a:r>
              <a:rPr lang="en-US" sz="2400" i="1" dirty="0" smtClean="0">
                <a:solidFill>
                  <a:srgbClr val="FFFFFF"/>
                </a:solidFill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</a:rPr>
              <a:t>rubra</a:t>
            </a:r>
            <a:r>
              <a:rPr lang="en-US" sz="2400" i="1" dirty="0" smtClean="0">
                <a:solidFill>
                  <a:srgbClr val="FFFFFF"/>
                </a:solidFill>
              </a:rPr>
              <a:t>)</a:t>
            </a:r>
            <a:endParaRPr lang="en-US" sz="2400" u="sng" dirty="0" smtClean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Extensive rhizomes, spreads well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Seed Formulas B, D, &amp; L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u="sng" dirty="0" err="1" smtClean="0">
                <a:solidFill>
                  <a:srgbClr val="FFFFFF"/>
                </a:solidFill>
              </a:rPr>
              <a:t>Chewings</a:t>
            </a:r>
            <a:r>
              <a:rPr lang="en-US" sz="2400" u="sng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(</a:t>
            </a:r>
            <a:r>
              <a:rPr lang="en-US" sz="2400" i="1" dirty="0" err="1" smtClean="0">
                <a:solidFill>
                  <a:srgbClr val="FFFFFF"/>
                </a:solidFill>
              </a:rPr>
              <a:t>Festuca</a:t>
            </a:r>
            <a:r>
              <a:rPr lang="en-US" sz="2400" i="1" dirty="0" smtClean="0">
                <a:solidFill>
                  <a:srgbClr val="FFFFFF"/>
                </a:solidFill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</a:rPr>
              <a:t>rubra</a:t>
            </a:r>
            <a:r>
              <a:rPr lang="en-US" sz="2400" i="1" dirty="0" smtClean="0">
                <a:solidFill>
                  <a:srgbClr val="FFFFFF"/>
                </a:solidFill>
              </a:rPr>
              <a:t> var. </a:t>
            </a:r>
            <a:r>
              <a:rPr lang="en-US" sz="2400" i="1" dirty="0" err="1" smtClean="0">
                <a:solidFill>
                  <a:srgbClr val="FFFFFF"/>
                </a:solidFill>
              </a:rPr>
              <a:t>commutata</a:t>
            </a:r>
            <a:r>
              <a:rPr lang="en-US" sz="2400" i="1" dirty="0" smtClean="0">
                <a:solidFill>
                  <a:srgbClr val="FFFFFF"/>
                </a:solidFill>
              </a:rPr>
              <a:t>)</a:t>
            </a:r>
            <a:endParaRPr lang="en-US" sz="2400" u="sng" dirty="0" smtClean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Tolerates low mowing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Seed Formulas B &amp; D</a:t>
            </a:r>
          </a:p>
          <a:p>
            <a:r>
              <a:rPr lang="en-US" sz="2400" u="sng" dirty="0" smtClean="0">
                <a:solidFill>
                  <a:srgbClr val="FFFFFF"/>
                </a:solidFill>
              </a:rPr>
              <a:t>Hard</a:t>
            </a:r>
            <a:r>
              <a:rPr lang="en-US" sz="2400" dirty="0" smtClean="0">
                <a:solidFill>
                  <a:srgbClr val="FFFFFF"/>
                </a:solidFill>
              </a:rPr>
              <a:t> (</a:t>
            </a:r>
            <a:r>
              <a:rPr lang="en-US" sz="2400" i="1" dirty="0" err="1" smtClean="0">
                <a:solidFill>
                  <a:srgbClr val="FFFFFF"/>
                </a:solidFill>
              </a:rPr>
              <a:t>Festuca</a:t>
            </a:r>
            <a:r>
              <a:rPr lang="en-US" sz="2400" i="1" dirty="0" smtClean="0">
                <a:solidFill>
                  <a:srgbClr val="FFFFFF"/>
                </a:solidFill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</a:rPr>
              <a:t>longifolia</a:t>
            </a:r>
            <a:r>
              <a:rPr lang="en-US" sz="2400" i="1" dirty="0" smtClean="0">
                <a:solidFill>
                  <a:srgbClr val="FFFFFF"/>
                </a:solidFill>
              </a:rPr>
              <a:t>)</a:t>
            </a:r>
            <a:endParaRPr lang="en-US" sz="2400" u="sng" dirty="0" smtClean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Drought-tolerant, low nutrient demand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Slow establishment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Seed Formula L</a:t>
            </a:r>
          </a:p>
          <a:p>
            <a:pPr>
              <a:spcBef>
                <a:spcPts val="0"/>
              </a:spcBef>
            </a:pPr>
            <a:r>
              <a:rPr lang="en-US" sz="2400" u="sng" dirty="0" smtClean="0">
                <a:solidFill>
                  <a:srgbClr val="FFFFFF"/>
                </a:solidFill>
              </a:rPr>
              <a:t>Sheep</a:t>
            </a:r>
            <a:r>
              <a:rPr lang="en-US" sz="2400" dirty="0" smtClean="0">
                <a:solidFill>
                  <a:srgbClr val="FFFFFF"/>
                </a:solidFill>
              </a:rPr>
              <a:t> (</a:t>
            </a:r>
            <a:r>
              <a:rPr lang="en-US" sz="2400" i="1" dirty="0" err="1" smtClean="0">
                <a:solidFill>
                  <a:srgbClr val="FFFFFF"/>
                </a:solidFill>
              </a:rPr>
              <a:t>Festuca</a:t>
            </a:r>
            <a:r>
              <a:rPr lang="en-US" sz="2400" i="1" dirty="0" smtClean="0">
                <a:solidFill>
                  <a:srgbClr val="FFFFFF"/>
                </a:solidFill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</a:rPr>
              <a:t>ovina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752600"/>
            <a:ext cx="1600200" cy="446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Creeping red fescue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495800" cy="4526280"/>
          </a:xfrm>
        </p:spPr>
        <p:txBody>
          <a:bodyPr>
            <a:normAutofit lnSpcReduction="10000"/>
          </a:bodyPr>
          <a:lstStyle/>
          <a:p>
            <a:r>
              <a:rPr lang="en-US" sz="2400" i="1" dirty="0" err="1" smtClean="0">
                <a:solidFill>
                  <a:srgbClr val="FFFFFF"/>
                </a:solidFill>
              </a:rPr>
              <a:t>Festuca</a:t>
            </a:r>
            <a:r>
              <a:rPr lang="en-US" sz="2400" i="1" dirty="0" smtClean="0">
                <a:solidFill>
                  <a:srgbClr val="FFFFFF"/>
                </a:solidFill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</a:rPr>
              <a:t>rubra</a:t>
            </a:r>
            <a:endParaRPr lang="en-US" sz="2400" i="1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Seed Formulas B, D, &amp; L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Sheath: uncompressed, split part way only, fine hairs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Blade:  V-shaped to closely folded, up to 6” long</a:t>
            </a:r>
          </a:p>
          <a:p>
            <a:r>
              <a:rPr lang="en-US" sz="2400" dirty="0" err="1" smtClean="0">
                <a:solidFill>
                  <a:srgbClr val="FFFFFF"/>
                </a:solidFill>
              </a:rPr>
              <a:t>Ligule</a:t>
            </a:r>
            <a:r>
              <a:rPr lang="en-US" sz="2400" dirty="0" smtClean="0">
                <a:solidFill>
                  <a:srgbClr val="FFFFFF"/>
                </a:solidFill>
              </a:rPr>
              <a:t>:  small, membranous</a:t>
            </a:r>
            <a:endParaRPr lang="en-US" sz="2400" i="1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Auricles: absent or present as rounded extensions of the margins of the collar</a:t>
            </a:r>
          </a:p>
          <a:p>
            <a:r>
              <a:rPr lang="en-US" sz="2400" dirty="0" err="1" smtClean="0">
                <a:solidFill>
                  <a:srgbClr val="FFFFFF"/>
                </a:solidFill>
              </a:rPr>
              <a:t>Seedhead</a:t>
            </a:r>
            <a:r>
              <a:rPr lang="en-US" sz="2400" dirty="0" smtClean="0">
                <a:solidFill>
                  <a:srgbClr val="FFFFFF"/>
                </a:solidFill>
              </a:rPr>
              <a:t>: panicle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00200"/>
            <a:ext cx="24479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8339" y="3811524"/>
            <a:ext cx="182966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7010400" y="3807655"/>
            <a:ext cx="1752600" cy="2569464"/>
            <a:chOff x="7010400" y="3807655"/>
            <a:chExt cx="1752600" cy="256946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0400" y="3807655"/>
              <a:ext cx="1622819" cy="256946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7010400" y="609600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Robert </a:t>
              </a:r>
              <a:r>
                <a:rPr lang="en-US" sz="1200" dirty="0" err="1" smtClean="0"/>
                <a:t>Soreng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Creeping Red Fescue Details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60600"/>
            <a:ext cx="8229600" cy="3564467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Performs well in shade or sun.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Tolerates sandy or well-drained soils.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Requires higher moisture levels than hard or sheep fescue, but survives </a:t>
            </a:r>
            <a:r>
              <a:rPr lang="en-US" dirty="0">
                <a:solidFill>
                  <a:srgbClr val="FFFFFF"/>
                </a:solidFill>
              </a:rPr>
              <a:t>a</a:t>
            </a:r>
            <a:r>
              <a:rPr lang="en-US" dirty="0" smtClean="0">
                <a:solidFill>
                  <a:srgbClr val="FFFFFF"/>
                </a:solidFill>
              </a:rPr>
              <a:t> range of precipitation.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pH 5.5 to 6.5, but will survive in acidic soils.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8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Chewings</a:t>
            </a:r>
            <a:r>
              <a:rPr lang="en-US" dirty="0" smtClean="0">
                <a:solidFill>
                  <a:srgbClr val="FFFFFF"/>
                </a:solidFill>
              </a:rPr>
              <a:t> fescue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</a:rPr>
              <a:t>Festuca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</a:rPr>
              <a:t>rubra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subsp. </a:t>
            </a:r>
            <a:r>
              <a:rPr lang="en-US" i="1" dirty="0" err="1" smtClean="0">
                <a:solidFill>
                  <a:srgbClr val="FFFFFF"/>
                </a:solidFill>
              </a:rPr>
              <a:t>Commutata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FFFFFF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Bunch type grass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Common in Europe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High shoot density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Tolerant to cold temperatures, high shade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Poor salt tolerance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Disease resistant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Minimal water and nutrient requirements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Does not like heavy activity or close mowing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Jamestown II 200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5182"/>
          <a:stretch>
            <a:fillRect/>
          </a:stretch>
        </p:blipFill>
        <p:spPr>
          <a:ln>
            <a:solidFill>
              <a:srgbClr val="FFFF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112001" y="5638798"/>
            <a:ext cx="150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implot.com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6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Hard fescue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</a:rPr>
              <a:t>Festuca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</a:rPr>
              <a:t>brevipila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Tracey)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Short-statured, few </a:t>
            </a:r>
            <a:r>
              <a:rPr lang="en-US" dirty="0" err="1" smtClean="0">
                <a:solidFill>
                  <a:srgbClr val="FFFFFF"/>
                </a:solidFill>
              </a:rPr>
              <a:t>seedheads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Cool-season, bunchgrass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Longer, broader, coarser leaves than sheep fescue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Native to Europe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Drought resistant (between </a:t>
            </a:r>
            <a:r>
              <a:rPr lang="en-US" dirty="0" err="1" smtClean="0">
                <a:solidFill>
                  <a:srgbClr val="FFFFFF"/>
                </a:solidFill>
              </a:rPr>
              <a:t>chewings</a:t>
            </a:r>
            <a:r>
              <a:rPr lang="en-US" dirty="0" smtClean="0">
                <a:solidFill>
                  <a:srgbClr val="FFFFFF"/>
                </a:solidFill>
              </a:rPr>
              <a:t> and sheep)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Tremendous root system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Well drained soils, somewhat shade tolerant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Festuca+brevipila+(Durar+hard+fescue)+(2)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r="20078"/>
          <a:stretch>
            <a:fillRect/>
          </a:stretch>
        </p:blipFill>
        <p:spPr>
          <a:ln>
            <a:solidFill>
              <a:srgbClr val="FFFF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010400" y="5520267"/>
            <a:ext cx="159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l</a:t>
            </a:r>
            <a:r>
              <a:rPr lang="en-US" dirty="0" err="1" smtClean="0">
                <a:solidFill>
                  <a:srgbClr val="FFFFFF"/>
                </a:solidFill>
              </a:rPr>
              <a:t>hseeds.com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6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Sheep fescue  (</a:t>
            </a:r>
            <a:r>
              <a:rPr lang="en-US" i="1" dirty="0" err="1" smtClean="0">
                <a:solidFill>
                  <a:srgbClr val="FFFFFF"/>
                </a:solidFill>
              </a:rPr>
              <a:t>Festuca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</a:rPr>
              <a:t>ovina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L.)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272" y="1182400"/>
            <a:ext cx="4038600" cy="550221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Native to Europe but in various portions of U.S., including NE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Short plants, 12 inches tall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Dwarf bunchgrass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Altitudes 1-13K feet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Dry, well drained soils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Excellent cold, good drought (&gt;hard fescue), and moderate shade tolerance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Wide pH range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Used as groundcover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Low maintenance, low growth, dense roots, moderate traffic, little water requirement (12-24 inches/</a:t>
            </a:r>
            <a:r>
              <a:rPr lang="en-US" sz="1800" dirty="0" err="1" smtClean="0">
                <a:solidFill>
                  <a:srgbClr val="FFFFFF"/>
                </a:solidFill>
              </a:rPr>
              <a:t>yr</a:t>
            </a:r>
            <a:r>
              <a:rPr lang="en-US" sz="18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Spreads by seed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Very disease and insect resistant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IMG_8121 copy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" r="-18"/>
          <a:stretch/>
        </p:blipFill>
        <p:spPr>
          <a:xfrm>
            <a:off x="4382607" y="1913467"/>
            <a:ext cx="4608996" cy="3450696"/>
          </a:xfr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82298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Kentucky bluegrass (</a:t>
            </a:r>
            <a:r>
              <a:rPr lang="en-US" i="1" dirty="0" err="1" smtClean="0">
                <a:solidFill>
                  <a:srgbClr val="FFFFFF"/>
                </a:solidFill>
              </a:rPr>
              <a:t>Poa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</a:rPr>
              <a:t>pratensis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267200" cy="45262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Seed Formula B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Up to 2 feet tall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Rhizomatous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Sheath: closed when young, later split with margins sometimes overlapping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Blade:  folded, </a:t>
            </a:r>
            <a:r>
              <a:rPr lang="en-US" u="sng" dirty="0" smtClean="0">
                <a:solidFill>
                  <a:srgbClr val="FFFFFF"/>
                </a:solidFill>
              </a:rPr>
              <a:t>boat-shaped leaf tips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distinct mid vein, up to 12” long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Ligule:  membranous, very short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Auricles: absent</a:t>
            </a:r>
          </a:p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Seedhead</a:t>
            </a:r>
            <a:r>
              <a:rPr lang="en-US" dirty="0" smtClean="0">
                <a:solidFill>
                  <a:srgbClr val="FFFFFF"/>
                </a:solidFill>
              </a:rPr>
              <a:t>: panicle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711"/>
          <a:stretch>
            <a:fillRect/>
          </a:stretch>
        </p:blipFill>
        <p:spPr bwMode="auto">
          <a:xfrm>
            <a:off x="7010400" y="3581399"/>
            <a:ext cx="1600200" cy="272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KBG 4-18-05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3284" y="3581400"/>
            <a:ext cx="1938945" cy="1298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3" descr="KBG 4-18-05 (18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2914" y="4995334"/>
            <a:ext cx="1959685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2476500" cy="183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Kentucky bluegrass Details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Forms thick sod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Palatable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to livestock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Prefers well drained and fertile soils, but will establish on poorly drained areas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pH 6.0-7.5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Poor salt tolerance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Likes sun, slight shade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Goes dormant in hot, dry weather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Adding fertilizer and lime (when needed) is critical.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Susceptible to disease and insect pests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748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Perennial ryegrass (</a:t>
            </a:r>
            <a:r>
              <a:rPr lang="en-US" i="1" dirty="0" err="1" smtClean="0">
                <a:solidFill>
                  <a:srgbClr val="FFFFFF"/>
                </a:solidFill>
              </a:rPr>
              <a:t>Lolium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</a:rPr>
              <a:t>perenne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114800" cy="452628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>
                <a:solidFill>
                  <a:srgbClr val="FFFFFF"/>
                </a:solidFill>
              </a:rPr>
              <a:t>Seed Formula B</a:t>
            </a:r>
          </a:p>
          <a:p>
            <a:r>
              <a:rPr lang="en-US" sz="3100" dirty="0" smtClean="0">
                <a:solidFill>
                  <a:srgbClr val="FFFFFF"/>
                </a:solidFill>
              </a:rPr>
              <a:t>2 to 3 feet tall</a:t>
            </a:r>
          </a:p>
          <a:p>
            <a:r>
              <a:rPr lang="en-US" sz="3100" dirty="0" smtClean="0">
                <a:solidFill>
                  <a:srgbClr val="FFFFFF"/>
                </a:solidFill>
              </a:rPr>
              <a:t>Bunch type</a:t>
            </a:r>
          </a:p>
          <a:p>
            <a:r>
              <a:rPr lang="en-US" sz="3100" dirty="0" smtClean="0">
                <a:solidFill>
                  <a:srgbClr val="FFFFFF"/>
                </a:solidFill>
              </a:rPr>
              <a:t>Sheath: flattened, smooth and open, reddish at base</a:t>
            </a:r>
          </a:p>
          <a:p>
            <a:r>
              <a:rPr lang="en-US" sz="3100" dirty="0" smtClean="0">
                <a:solidFill>
                  <a:srgbClr val="FFFFFF"/>
                </a:solidFill>
              </a:rPr>
              <a:t>Blade: </a:t>
            </a:r>
            <a:r>
              <a:rPr lang="en-US" sz="3100" u="sng" dirty="0" smtClean="0">
                <a:solidFill>
                  <a:srgbClr val="FFFFFF"/>
                </a:solidFill>
              </a:rPr>
              <a:t>folded</a:t>
            </a:r>
            <a:r>
              <a:rPr lang="en-US" sz="3100" dirty="0" smtClean="0">
                <a:solidFill>
                  <a:srgbClr val="FFFFFF"/>
                </a:solidFill>
              </a:rPr>
              <a:t>, V-shaped, up to 1/8” wide and 6” long, smooth and glossy below</a:t>
            </a:r>
          </a:p>
          <a:p>
            <a:r>
              <a:rPr lang="en-US" sz="3100" dirty="0" err="1" smtClean="0">
                <a:solidFill>
                  <a:srgbClr val="FFFFFF"/>
                </a:solidFill>
              </a:rPr>
              <a:t>Ligule</a:t>
            </a:r>
            <a:r>
              <a:rPr lang="en-US" sz="3100" dirty="0" smtClean="0">
                <a:solidFill>
                  <a:srgbClr val="FFFFFF"/>
                </a:solidFill>
              </a:rPr>
              <a:t>: small, membranous</a:t>
            </a:r>
          </a:p>
          <a:p>
            <a:r>
              <a:rPr lang="en-US" sz="3100" dirty="0" smtClean="0">
                <a:solidFill>
                  <a:srgbClr val="FFFFFF"/>
                </a:solidFill>
              </a:rPr>
              <a:t>Auricles: small, narrow, claw-like</a:t>
            </a:r>
          </a:p>
          <a:p>
            <a:r>
              <a:rPr lang="en-US" sz="3100" dirty="0" err="1" smtClean="0">
                <a:solidFill>
                  <a:srgbClr val="FFFFFF"/>
                </a:solidFill>
              </a:rPr>
              <a:t>Seedhead</a:t>
            </a:r>
            <a:r>
              <a:rPr lang="en-US" sz="3100" dirty="0" smtClean="0">
                <a:solidFill>
                  <a:srgbClr val="FFFFFF"/>
                </a:solidFill>
              </a:rPr>
              <a:t>: spike</a:t>
            </a:r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754696"/>
            <a:ext cx="1668686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4540" y="1752600"/>
            <a:ext cx="2430030" cy="172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862286" y="5985915"/>
            <a:ext cx="2360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Richard Old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9317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Perennial 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dirty="0" smtClean="0">
                <a:solidFill>
                  <a:srgbClr val="FFFFFF"/>
                </a:solidFill>
              </a:rPr>
              <a:t>yegrass Details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29933"/>
            <a:ext cx="8229600" cy="2904067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Likes good fertility and mild climates, not extremes of hot, drought, or cold.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Prefer good drainage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Endophyte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enhanced varieties available to aid in overcoming stress.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7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Stockpile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3-0_072712(1)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"/>
          <a:stretch/>
        </p:blipFill>
        <p:spPr>
          <a:xfrm>
            <a:off x="1146696" y="1417638"/>
            <a:ext cx="6947816" cy="5117506"/>
          </a:xfrm>
          <a:ln w="38100" cmpd="sng">
            <a:solidFill>
              <a:srgbClr val="FFFFFF"/>
            </a:solidFill>
          </a:ln>
        </p:spPr>
      </p:pic>
      <p:pic>
        <p:nvPicPr>
          <p:cNvPr id="11" name="Picture 10" descr="3-0_0727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53" y="4199675"/>
            <a:ext cx="3113959" cy="23354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1443" y="5897503"/>
            <a:ext cx="109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07/27/12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3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Annual ryegrass (</a:t>
            </a:r>
            <a:r>
              <a:rPr lang="en-US" i="1" dirty="0" err="1" smtClean="0">
                <a:solidFill>
                  <a:srgbClr val="FFFFFF"/>
                </a:solidFill>
              </a:rPr>
              <a:t>Lolium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</a:rPr>
              <a:t>multiflorum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Seed Formulas C,E, &amp; 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 to 2 feet tall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Sheath: round, smooth and open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Blade: rolled in the bud shoot, flat, 1/8” wide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Ligule: small, membranous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Auricles: small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Seedhead</a:t>
            </a:r>
            <a:r>
              <a:rPr lang="en-US" dirty="0" smtClean="0">
                <a:solidFill>
                  <a:srgbClr val="FFFFFF"/>
                </a:solidFill>
              </a:rPr>
              <a:t>: spike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Distinguished from perennial ryegrass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by its rolled bud-leaves.</a:t>
            </a:r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30680"/>
            <a:ext cx="298323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989" y="4069080"/>
            <a:ext cx="1485823" cy="2103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069080"/>
            <a:ext cx="1846992" cy="2103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6410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ryegrass Details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565400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Adapted to poorly drained soils, but likes fertile, well-drained soil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pH 5.5 – 8.0, best &gt; 5.7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Quick germination and cover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5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Formula 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20% perennial ryegrass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30% creeping red or </a:t>
            </a:r>
            <a:r>
              <a:rPr lang="en-US" dirty="0" err="1" smtClean="0">
                <a:solidFill>
                  <a:srgbClr val="FFFFFF"/>
                </a:solidFill>
              </a:rPr>
              <a:t>chewings</a:t>
            </a:r>
            <a:r>
              <a:rPr lang="en-US" dirty="0" smtClean="0">
                <a:solidFill>
                  <a:srgbClr val="FFFFFF"/>
                </a:solidFill>
              </a:rPr>
              <a:t> fescue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50% Kentucky bluegrass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Seeding rate = 42 </a:t>
            </a:r>
            <a:r>
              <a:rPr lang="en-US" dirty="0" err="1" smtClean="0">
                <a:solidFill>
                  <a:srgbClr val="FFFFFF"/>
                </a:solidFill>
              </a:rPr>
              <a:t>lbs</a:t>
            </a:r>
            <a:r>
              <a:rPr lang="en-US" dirty="0" smtClean="0">
                <a:solidFill>
                  <a:srgbClr val="FFFFFF"/>
                </a:solidFill>
              </a:rPr>
              <a:t>/1000SY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8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Formula 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60% K-31 tall fescue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30% creeping red or </a:t>
            </a:r>
            <a:r>
              <a:rPr lang="en-US" dirty="0" err="1" smtClean="0">
                <a:solidFill>
                  <a:srgbClr val="FFFFFF"/>
                </a:solidFill>
              </a:rPr>
              <a:t>chewings</a:t>
            </a:r>
            <a:r>
              <a:rPr lang="en-US" dirty="0" smtClean="0">
                <a:solidFill>
                  <a:srgbClr val="FFFFFF"/>
                </a:solidFill>
              </a:rPr>
              <a:t> fescue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10% annual ryegrass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Seeding rate = 50 </a:t>
            </a:r>
            <a:r>
              <a:rPr lang="en-US" dirty="0" err="1" smtClean="0">
                <a:solidFill>
                  <a:srgbClr val="FFFFFF"/>
                </a:solidFill>
              </a:rPr>
              <a:t>lb</a:t>
            </a:r>
            <a:r>
              <a:rPr lang="en-US" dirty="0" smtClean="0">
                <a:solidFill>
                  <a:srgbClr val="FFFFFF"/>
                </a:solidFill>
              </a:rPr>
              <a:t>/1000SY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5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Formula 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100% annual ryegrass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Seeding rate = 10 </a:t>
            </a:r>
            <a:r>
              <a:rPr lang="en-US" dirty="0" err="1" smtClean="0">
                <a:solidFill>
                  <a:srgbClr val="FFFFFF"/>
                </a:solidFill>
              </a:rPr>
              <a:t>lb</a:t>
            </a:r>
            <a:r>
              <a:rPr lang="en-US" dirty="0" smtClean="0">
                <a:solidFill>
                  <a:srgbClr val="FFFFFF"/>
                </a:solidFill>
              </a:rPr>
              <a:t>/1000SY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6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Formula 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55% hard fescue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35% creeping red fescue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10% annual ryegrass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Seeding rate = 48 </a:t>
            </a:r>
            <a:r>
              <a:rPr lang="en-US" dirty="0" err="1" smtClean="0">
                <a:solidFill>
                  <a:srgbClr val="FFFFFF"/>
                </a:solidFill>
              </a:rPr>
              <a:t>lb</a:t>
            </a:r>
            <a:r>
              <a:rPr lang="en-US" dirty="0" smtClean="0">
                <a:solidFill>
                  <a:srgbClr val="FFFFFF"/>
                </a:solidFill>
              </a:rPr>
              <a:t>/1000SY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0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Seeding Dates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(Pub 408, Sec 804.3)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7667"/>
            <a:ext cx="8229600" cy="3175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Formula B, D, and 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March 15 to June 1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August 1 to October 15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Formula 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March 15 to October 15</a:t>
            </a:r>
          </a:p>
        </p:txBody>
      </p:sp>
    </p:spTree>
    <p:extLst>
      <p:ext uri="{BB962C8B-B14F-4D97-AF65-F5344CB8AC3E}">
        <p14:creationId xmlns:p14="http://schemas.microsoft.com/office/powerpoint/2010/main" val="122586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445"/>
            <a:ext cx="8229600" cy="820306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SR4003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3-0_092414SR400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b="-235"/>
          <a:stretch/>
        </p:blipFill>
        <p:spPr>
          <a:xfrm>
            <a:off x="1084926" y="1154856"/>
            <a:ext cx="7133908" cy="5353279"/>
          </a:xfr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47193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891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SR4003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3-0_04281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" b="-236"/>
          <a:stretch/>
        </p:blipFill>
        <p:spPr>
          <a:xfrm>
            <a:off x="953540" y="1117402"/>
            <a:ext cx="7163104" cy="5387893"/>
          </a:xfr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00969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43"/>
            <a:ext cx="8229600" cy="7473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SR4003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3-0_042815_SR4003(1)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b="-235"/>
          <a:stretch/>
        </p:blipFill>
        <p:spPr>
          <a:xfrm>
            <a:off x="1011939" y="1051146"/>
            <a:ext cx="7075514" cy="5309460"/>
          </a:xfr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06319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12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Cable Guiderail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11-0_03021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" b="1479"/>
          <a:stretch/>
        </p:blipFill>
        <p:spPr>
          <a:xfrm>
            <a:off x="1253735" y="1331542"/>
            <a:ext cx="6948417" cy="5117950"/>
          </a:xfr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755128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5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SR4003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SR4003_080715(1) copy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" b="-471"/>
          <a:stretch/>
        </p:blipFill>
        <p:spPr>
          <a:xfrm>
            <a:off x="890496" y="992748"/>
            <a:ext cx="7284544" cy="5479239"/>
          </a:xfr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09052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6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Tree Removal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5-0_10041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" b="-441"/>
          <a:stretch/>
        </p:blipFill>
        <p:spPr>
          <a:xfrm>
            <a:off x="999066" y="1093109"/>
            <a:ext cx="7230533" cy="5460094"/>
          </a:xfrm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268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3-0_05271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7" b="1479"/>
          <a:stretch/>
        </p:blipFill>
        <p:spPr>
          <a:xfrm>
            <a:off x="965200" y="1020233"/>
            <a:ext cx="7399867" cy="5496609"/>
          </a:xfrm>
          <a:ln w="38100" cmpd="sng">
            <a:solidFill>
              <a:srgbClr val="FFFFF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0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Rough terrain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7866" y="5513864"/>
            <a:ext cx="106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05/27/11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8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PennDOT</a:t>
            </a:r>
            <a:r>
              <a:rPr lang="en-US" dirty="0" smtClean="0">
                <a:solidFill>
                  <a:srgbClr val="FFFFFF"/>
                </a:solidFill>
              </a:rPr>
              <a:t> Formulas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Formula B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Formula 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Formula 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Formula 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Formula 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Formula 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Formula W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4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Turfgrass</a:t>
            </a:r>
            <a:r>
              <a:rPr lang="en-US" dirty="0" smtClean="0">
                <a:solidFill>
                  <a:srgbClr val="FFFFFF"/>
                </a:solidFill>
              </a:rPr>
              <a:t> Species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Tall fescue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turf type vs. K-31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Fine Fescue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Hard fescue, creeping red fescue, </a:t>
            </a:r>
            <a:r>
              <a:rPr lang="en-US" dirty="0" err="1" smtClean="0">
                <a:solidFill>
                  <a:srgbClr val="FFFFFF"/>
                </a:solidFill>
              </a:rPr>
              <a:t>chewings</a:t>
            </a:r>
            <a:r>
              <a:rPr lang="en-US" dirty="0" smtClean="0">
                <a:solidFill>
                  <a:srgbClr val="FFFFFF"/>
                </a:solidFill>
              </a:rPr>
              <a:t>, sheep fescue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Kentucky bluegrass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Perennial ryegrass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Annual ryegrass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5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TALL FES_collar PHOTO"/>
          <p:cNvPicPr>
            <a:picLocks noChangeAspect="1" noChangeArrowheads="1"/>
          </p:cNvPicPr>
          <p:nvPr/>
        </p:nvPicPr>
        <p:blipFill>
          <a:blip r:embed="rId3"/>
          <a:srcRect l="4798" r="12212"/>
          <a:stretch>
            <a:fillRect/>
          </a:stretch>
        </p:blipFill>
        <p:spPr>
          <a:xfrm>
            <a:off x="4620126" y="1676400"/>
            <a:ext cx="1676400" cy="2057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Tall fescue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75488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err="1" smtClean="0">
                <a:solidFill>
                  <a:srgbClr val="FFFFFF"/>
                </a:solidFill>
              </a:rPr>
              <a:t>Festuca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</a:rPr>
              <a:t>arundinacea</a:t>
            </a:r>
            <a:endParaRPr lang="en-US" i="1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Seed Formulas D &amp; W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2 to 3 feet tall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bunch-type, occasional rhizomes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Sheath: round, open, reddish base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Blade: rolled, smooth and shiny underneath, </a:t>
            </a:r>
            <a:r>
              <a:rPr lang="en-US" u="sng" dirty="0" smtClean="0">
                <a:solidFill>
                  <a:srgbClr val="FFFFFF"/>
                </a:solidFill>
              </a:rPr>
              <a:t>distinctive veins</a:t>
            </a:r>
            <a:r>
              <a:rPr lang="en-US" dirty="0" smtClean="0">
                <a:solidFill>
                  <a:srgbClr val="FFFFFF"/>
                </a:solidFill>
              </a:rPr>
              <a:t>, margins rough</a:t>
            </a:r>
            <a:endParaRPr lang="en-US" u="sng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Ligule</a:t>
            </a:r>
            <a:r>
              <a:rPr lang="en-US" dirty="0" smtClean="0">
                <a:solidFill>
                  <a:srgbClr val="FFFFFF"/>
                </a:solidFill>
              </a:rPr>
              <a:t>: small, membranous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Auricles: very small, difficult to see with the naked eye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Seedhead</a:t>
            </a:r>
            <a:r>
              <a:rPr lang="en-US" dirty="0" smtClean="0">
                <a:solidFill>
                  <a:srgbClr val="FFFFFF"/>
                </a:solidFill>
              </a:rPr>
              <a:t>: loose or compressed panicle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48926" y="1676400"/>
            <a:ext cx="206779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fescu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96891" y="3881005"/>
            <a:ext cx="2362200" cy="25232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5" name="Picture 3" descr="T"/>
          <p:cNvPicPr>
            <a:picLocks noChangeAspect="1" noChangeArrowheads="1"/>
          </p:cNvPicPr>
          <p:nvPr/>
        </p:nvPicPr>
        <p:blipFill>
          <a:blip r:embed="rId6"/>
          <a:srcRect t="4545" r="2941"/>
          <a:stretch>
            <a:fillRect/>
          </a:stretch>
        </p:blipFill>
        <p:spPr bwMode="auto">
          <a:xfrm rot="16200000">
            <a:off x="4062846" y="4319154"/>
            <a:ext cx="2514600" cy="16486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Tall fescue (K-31) Details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49133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Adaptable to pH 5.5-7.0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Tolerates low fertility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Tolerates abuse and minimal care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Most </a:t>
            </a:r>
            <a:r>
              <a:rPr lang="en-US" dirty="0" err="1" smtClean="0">
                <a:solidFill>
                  <a:srgbClr val="FFFFFF"/>
                </a:solidFill>
              </a:rPr>
              <a:t>endophyte</a:t>
            </a:r>
            <a:r>
              <a:rPr lang="en-US" dirty="0" smtClean="0">
                <a:solidFill>
                  <a:srgbClr val="FFFFFF"/>
                </a:solidFill>
              </a:rPr>
              <a:t> enhanced (provides competitive advantage to plant)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Germinates quickly, robust seedlings.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3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58585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1062</Words>
  <Application>Microsoft Macintosh PowerPoint</Application>
  <PresentationFormat>On-screen Show (4:3)</PresentationFormat>
  <Paragraphs>189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Turfgrasses – Matching the Proper Characteristics to the Site</vt:lpstr>
      <vt:lpstr>Stockpile</vt:lpstr>
      <vt:lpstr>Cable Guiderail</vt:lpstr>
      <vt:lpstr>Tree Removal</vt:lpstr>
      <vt:lpstr>Rough terrain</vt:lpstr>
      <vt:lpstr>PennDOT Formulas</vt:lpstr>
      <vt:lpstr>Turfgrass Species</vt:lpstr>
      <vt:lpstr>Tall fescue</vt:lpstr>
      <vt:lpstr>Tall fescue (K-31) Details</vt:lpstr>
      <vt:lpstr>The Fine Fescues</vt:lpstr>
      <vt:lpstr>Creeping red fescue</vt:lpstr>
      <vt:lpstr>Creeping Red Fescue Details</vt:lpstr>
      <vt:lpstr>Chewings fescue (Festuca rubra subsp. Commutata)</vt:lpstr>
      <vt:lpstr>Hard fescue (Festuca brevipila Tracey)</vt:lpstr>
      <vt:lpstr>Sheep fescue  (Festuca ovina L.)</vt:lpstr>
      <vt:lpstr>Kentucky bluegrass (Poa pratensis)</vt:lpstr>
      <vt:lpstr>Kentucky bluegrass Details</vt:lpstr>
      <vt:lpstr>Perennial ryegrass (Lolium perenne)</vt:lpstr>
      <vt:lpstr>Perennial ryegrass Details</vt:lpstr>
      <vt:lpstr>Annual ryegrass (Lolium multiflorum)</vt:lpstr>
      <vt:lpstr>Annual ryegrass Details</vt:lpstr>
      <vt:lpstr>Formula B</vt:lpstr>
      <vt:lpstr>Formula D</vt:lpstr>
      <vt:lpstr>Formula E</vt:lpstr>
      <vt:lpstr>Formula L</vt:lpstr>
      <vt:lpstr>Seeding Dates (Pub 408, Sec 804.3)</vt:lpstr>
      <vt:lpstr>SR4003</vt:lpstr>
      <vt:lpstr>SR4003</vt:lpstr>
      <vt:lpstr>SR4003</vt:lpstr>
      <vt:lpstr>SR4003</vt:lpstr>
    </vt:vector>
  </TitlesOfParts>
  <Company>Penn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Turfgrasses – Matching the Proper Characteristics to the Site</dc:title>
  <dc:creator>Jon Johnson</dc:creator>
  <cp:lastModifiedBy>Jon Johnson</cp:lastModifiedBy>
  <cp:revision>34</cp:revision>
  <dcterms:created xsi:type="dcterms:W3CDTF">2017-01-09T17:22:08Z</dcterms:created>
  <dcterms:modified xsi:type="dcterms:W3CDTF">2017-01-27T04:38:10Z</dcterms:modified>
</cp:coreProperties>
</file>